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7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Lst>
  <p:sldSz cx="13004800" cy="9753600"/>
  <p:notesSz cx="6858000" cy="9144000"/>
  <p:embeddedFontLst>
    <p:embeddedFont>
      <p:font typeface="M PLUS 1p" panose="020B0604020202020204" charset="-128"/>
      <p:regular r:id="rId77"/>
      <p:bold r:id="rId78"/>
    </p:embeddedFont>
    <p:embeddedFont>
      <p:font typeface="Helvetica Neue"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6B329-2B52-413B-9686-48065587E2A4}" v="27" dt="2022-02-14T00:37:20.476"/>
  </p1510:revLst>
</p1510:revInfo>
</file>

<file path=ppt/tableStyles.xml><?xml version="1.0" encoding="utf-8"?>
<a:tblStyleLst xmlns:a="http://schemas.openxmlformats.org/drawingml/2006/main" def="{2C4CC69C-96F1-438E-B4B7-56C6459B943A}">
  <a:tblStyle styleId="{2C4CC69C-96F1-438E-B4B7-56C6459B943A}"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570D1E86-E6D4-478B-A4E1-8D48AED685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3.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microsoft.com/office/2016/11/relationships/changesInfo" Target="changesInfos/changesInfo1.xml"/><Relationship Id="rId61" Type="http://schemas.openxmlformats.org/officeDocument/2006/relationships/slide" Target="slides/slide58.xml"/><Relationship Id="rId82"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5276B329-2B52-413B-9686-48065587E2A4}"/>
    <pc:docChg chg="undo custSel modSld">
      <pc:chgData name="NGUYEN THE DUC 20194515" userId="32441812-81b6-4178-b027-38d89a7cfb09" providerId="ADAL" clId="{5276B329-2B52-413B-9686-48065587E2A4}" dt="2022-02-14T00:37:20.476" v="50"/>
      <pc:docMkLst>
        <pc:docMk/>
      </pc:docMkLst>
      <pc:sldChg chg="modSp mod">
        <pc:chgData name="NGUYEN THE DUC 20194515" userId="32441812-81b6-4178-b027-38d89a7cfb09" providerId="ADAL" clId="{5276B329-2B52-413B-9686-48065587E2A4}" dt="2021-12-16T06:33:49.455" v="8" actId="255"/>
        <pc:sldMkLst>
          <pc:docMk/>
          <pc:sldMk cId="0" sldId="258"/>
        </pc:sldMkLst>
        <pc:spChg chg="mod">
          <ac:chgData name="NGUYEN THE DUC 20194515" userId="32441812-81b6-4178-b027-38d89a7cfb09" providerId="ADAL" clId="{5276B329-2B52-413B-9686-48065587E2A4}" dt="2021-12-16T06:33:49.455" v="8" actId="255"/>
          <ac:spMkLst>
            <pc:docMk/>
            <pc:sldMk cId="0" sldId="258"/>
            <ac:spMk id="282" creationId="{00000000-0000-0000-0000-000000000000}"/>
          </ac:spMkLst>
        </pc:spChg>
      </pc:sldChg>
      <pc:sldChg chg="modSp mod">
        <pc:chgData name="NGUYEN THE DUC 20194515" userId="32441812-81b6-4178-b027-38d89a7cfb09" providerId="ADAL" clId="{5276B329-2B52-413B-9686-48065587E2A4}" dt="2022-02-14T00:35:51.774" v="41" actId="20577"/>
        <pc:sldMkLst>
          <pc:docMk/>
          <pc:sldMk cId="0" sldId="264"/>
        </pc:sldMkLst>
        <pc:graphicFrameChg chg="mod modGraphic">
          <ac:chgData name="NGUYEN THE DUC 20194515" userId="32441812-81b6-4178-b027-38d89a7cfb09" providerId="ADAL" clId="{5276B329-2B52-413B-9686-48065587E2A4}" dt="2022-02-14T00:35:51.774" v="41" actId="20577"/>
          <ac:graphicFrameMkLst>
            <pc:docMk/>
            <pc:sldMk cId="0" sldId="264"/>
            <ac:graphicFrameMk id="322" creationId="{00000000-0000-0000-0000-000000000000}"/>
          </ac:graphicFrameMkLst>
        </pc:graphicFrameChg>
      </pc:sldChg>
      <pc:sldChg chg="modSp mod">
        <pc:chgData name="NGUYEN THE DUC 20194515" userId="32441812-81b6-4178-b027-38d89a7cfb09" providerId="ADAL" clId="{5276B329-2B52-413B-9686-48065587E2A4}" dt="2022-02-14T00:37:20.476" v="50"/>
        <pc:sldMkLst>
          <pc:docMk/>
          <pc:sldMk cId="0" sldId="266"/>
        </pc:sldMkLst>
        <pc:graphicFrameChg chg="mod modGraphic">
          <ac:chgData name="NGUYEN THE DUC 20194515" userId="32441812-81b6-4178-b027-38d89a7cfb09" providerId="ADAL" clId="{5276B329-2B52-413B-9686-48065587E2A4}" dt="2022-02-14T00:37:20.476" v="50"/>
          <ac:graphicFrameMkLst>
            <pc:docMk/>
            <pc:sldMk cId="0" sldId="266"/>
            <ac:graphicFrameMk id="337" creationId="{00000000-0000-0000-0000-000000000000}"/>
          </ac:graphicFrameMkLst>
        </pc:graphicFrameChg>
      </pc:sldChg>
      <pc:sldChg chg="modSp mod">
        <pc:chgData name="NGUYEN THE DUC 20194515" userId="32441812-81b6-4178-b027-38d89a7cfb09" providerId="ADAL" clId="{5276B329-2B52-413B-9686-48065587E2A4}" dt="2022-02-14T00:25:48.628" v="33" actId="207"/>
        <pc:sldMkLst>
          <pc:docMk/>
          <pc:sldMk cId="0" sldId="321"/>
        </pc:sldMkLst>
        <pc:spChg chg="mod">
          <ac:chgData name="NGUYEN THE DUC 20194515" userId="32441812-81b6-4178-b027-38d89a7cfb09" providerId="ADAL" clId="{5276B329-2B52-413B-9686-48065587E2A4}" dt="2022-02-14T00:25:48.628" v="33" actId="207"/>
          <ac:spMkLst>
            <pc:docMk/>
            <pc:sldMk cId="0" sldId="321"/>
            <ac:spMk id="742" creationId="{00000000-0000-0000-0000-000000000000}"/>
          </ac:spMkLst>
        </pc:spChg>
      </pc:sldChg>
      <pc:sldChg chg="modSp mod">
        <pc:chgData name="NGUYEN THE DUC 20194515" userId="32441812-81b6-4178-b027-38d89a7cfb09" providerId="ADAL" clId="{5276B329-2B52-413B-9686-48065587E2A4}" dt="2022-02-14T00:26:40.845" v="34" actId="13926"/>
        <pc:sldMkLst>
          <pc:docMk/>
          <pc:sldMk cId="0" sldId="322"/>
        </pc:sldMkLst>
        <pc:spChg chg="mod">
          <ac:chgData name="NGUYEN THE DUC 20194515" userId="32441812-81b6-4178-b027-38d89a7cfb09" providerId="ADAL" clId="{5276B329-2B52-413B-9686-48065587E2A4}" dt="2022-02-14T00:26:40.845" v="34" actId="13926"/>
          <ac:spMkLst>
            <pc:docMk/>
            <pc:sldMk cId="0" sldId="322"/>
            <ac:spMk id="751" creationId="{00000000-0000-0000-0000-000000000000}"/>
          </ac:spMkLst>
        </pc:spChg>
      </pc:sldChg>
      <pc:sldChg chg="modSp mod">
        <pc:chgData name="NGUYEN THE DUC 20194515" userId="32441812-81b6-4178-b027-38d89a7cfb09" providerId="ADAL" clId="{5276B329-2B52-413B-9686-48065587E2A4}" dt="2022-02-14T00:27:56.760" v="37" actId="13926"/>
        <pc:sldMkLst>
          <pc:docMk/>
          <pc:sldMk cId="0" sldId="323"/>
        </pc:sldMkLst>
        <pc:spChg chg="mod">
          <ac:chgData name="NGUYEN THE DUC 20194515" userId="32441812-81b6-4178-b027-38d89a7cfb09" providerId="ADAL" clId="{5276B329-2B52-413B-9686-48065587E2A4}" dt="2022-02-14T00:27:56.760" v="37" actId="13926"/>
          <ac:spMkLst>
            <pc:docMk/>
            <pc:sldMk cId="0" sldId="323"/>
            <ac:spMk id="759" creationId="{00000000-0000-0000-0000-000000000000}"/>
          </ac:spMkLst>
        </pc:spChg>
      </pc:sldChg>
      <pc:sldChg chg="modSp mod">
        <pc:chgData name="NGUYEN THE DUC 20194515" userId="32441812-81b6-4178-b027-38d89a7cfb09" providerId="ADAL" clId="{5276B329-2B52-413B-9686-48065587E2A4}" dt="2022-02-14T00:29:58.245" v="40" actId="13926"/>
        <pc:sldMkLst>
          <pc:docMk/>
          <pc:sldMk cId="0" sldId="324"/>
        </pc:sldMkLst>
        <pc:spChg chg="mod">
          <ac:chgData name="NGUYEN THE DUC 20194515" userId="32441812-81b6-4178-b027-38d89a7cfb09" providerId="ADAL" clId="{5276B329-2B52-413B-9686-48065587E2A4}" dt="2022-02-14T00:29:58.245" v="40" actId="13926"/>
          <ac:spMkLst>
            <pc:docMk/>
            <pc:sldMk cId="0" sldId="324"/>
            <ac:spMk id="76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5ece62dd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105ece62dd2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a55ce129a_1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gfa55ce129a_1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96ede2333_0_6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f96ede2333_0_6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1152054fb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gf1152054fb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12b706227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g1012b706227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05ece62dd2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g105ece62dd2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4b60c90d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g104b60c90d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12b706227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g1012b706227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12b706227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g1012b706227_0_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12b706227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g1012b706227_0_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cfe568295_0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fcfe568295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2c29fdb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g102c29fdba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4e9372a79_1_2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04e9372a79_1_2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012b70622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1012b70622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4e9372a79_1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8" name="Google Shape;418;g104e9372a79_1_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04e9372a79_1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g104e9372a79_1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04e9372a79_1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3" name="Google Shape;433;g104e9372a79_1_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4e9372a79_1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g104e9372a79_1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012b706227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 name="Google Shape;448;g1012b706227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4e9372a79_1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104e9372a79_1_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4e9372a79_1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g104e9372a79_1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cfe568295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gfcfe568295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4e9372a79_1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1" name="Google Shape;471;g104e9372a79_1_1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04e9372a79_1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g104e9372a79_1_1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04e9372a79_1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g104e9372a79_1_1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012b706227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g1012b706227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4e9372a79_1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104e9372a79_1_1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04e9372a79_1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104e9372a79_1_1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4e9372a79_1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104e9372a79_1_1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4e9372a79_1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4" name="Google Shape;524;g104e9372a79_1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12b706227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g1012b706227_0_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4e9372a79_1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g104e9372a79_1_1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4ac7e0679_0_1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f4ac7e0679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04e9372a79_1_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8" name="Google Shape;548;g104e9372a79_1_1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4e9372a79_1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5" name="Google Shape;555;g104e9372a79_1_1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4e9372a79_1_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g104e9372a79_1_2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012b706227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g1012b706227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4e9372a79_1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7" name="Google Shape;577;g104e9372a79_1_2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4e9372a79_1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g104e9372a79_1_2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4e9372a79_1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g104e9372a79_1_2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4e9372a79_1_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g104e9372a79_1_2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04e9372a79_1_2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104e9372a79_1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012b706227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g1012b706227_0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96ede2333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f96ede2333_0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04e9372a79_1_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g104e9372a79_1_2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04e9372a79_1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104e9372a79_1_2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4e9372a79_1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104e9372a79_1_3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04e9372a79_1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g104e9372a79_1_3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012b706227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g1012b706227_0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04e9372a79_1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104e9372a79_1_3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4e9372a79_1_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6" name="Google Shape;666;g104e9372a79_1_3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04e9372a79_1_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3" name="Google Shape;673;g104e9372a79_1_3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4e9372a79_1_3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0" name="Google Shape;680;g104e9372a79_1_3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12b706227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8" name="Google Shape;688;g1012b706227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a55ce129a_1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fa55ce129a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04e9372a79_1_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5" name="Google Shape;695;g104e9372a79_1_3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04e9372a79_1_3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g104e9372a79_1_3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4e9372a79_1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g104e9372a79_1_3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4e9372a79_1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g104e9372a79_1_3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012b706227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5" name="Google Shape;725;g1012b706227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f2a7f376f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f2a7f376f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00acdfb17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100acdfb17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fa55ce129a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gfa55ce129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fa55ce129a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gfa55ce129a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fa55ce129a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fa55ce129a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a55ce129a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 name="Google Shape;306;gfa55ce129a_1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fb48eddc57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fb48eddc5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fb48eddc57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7" name="Google Shape;777;gfb48eddc57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a55ce129a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fa55ce129a_1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a55ce129a_1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gfa55ce129a_1_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7" name="Google Shape;67;p1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6" name="Google Shape;76;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77" name="Google Shape;77;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8" name="Google Shape;78;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79" name="Google Shape;79;p13"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80" name="Google Shape;80;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1" name="Google Shape;81;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82"/>
        <p:cNvGrpSpPr/>
        <p:nvPr/>
      </p:nvGrpSpPr>
      <p:grpSpPr>
        <a:xfrm>
          <a:off x="0" y="0"/>
          <a:ext cx="0" cy="0"/>
          <a:chOff x="0" y="0"/>
          <a:chExt cx="0" cy="0"/>
        </a:xfrm>
      </p:grpSpPr>
      <p:sp>
        <p:nvSpPr>
          <p:cNvPr id="83" name="Google Shape;83;p14"/>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84"/>
        <p:cNvGrpSpPr/>
        <p:nvPr/>
      </p:nvGrpSpPr>
      <p:grpSpPr>
        <a:xfrm>
          <a:off x="0" y="0"/>
          <a:ext cx="0" cy="0"/>
          <a:chOff x="0" y="0"/>
          <a:chExt cx="0" cy="0"/>
        </a:xfrm>
      </p:grpSpPr>
      <p:pic>
        <p:nvPicPr>
          <p:cNvPr id="85" name="Google Shape;85;p15"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6" name="Google Shape;86;p15"/>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 name="Google Shape;87;p1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8" name="Google Shape;88;p1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9" name="Google Shape;89;p1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2" name="Google Shape;92;p1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3" name="Google Shape;93;p1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4" name="Google Shape;94;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6"/>
        <p:cNvGrpSpPr/>
        <p:nvPr/>
      </p:nvGrpSpPr>
      <p:grpSpPr>
        <a:xfrm>
          <a:off x="0" y="0"/>
          <a:ext cx="0" cy="0"/>
          <a:chOff x="0" y="0"/>
          <a:chExt cx="0" cy="0"/>
        </a:xfrm>
      </p:grpSpPr>
      <p:sp>
        <p:nvSpPr>
          <p:cNvPr id="97" name="Google Shape;97;p1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8" name="Google Shape;98;p1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 name="Google Shape;99;p1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0" name="Google Shape;100;p1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3" name="Google Shape;103;p1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4" name="Google Shape;104;p1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5" name="Google Shape;105;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6" name="Google Shape;106;p1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9" name="Google Shape;109;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2" name="Google Shape;112;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13" name="Google Shape;113;p2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 name="Google Shape;114;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5" name="Google Shape;115;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16"/>
        <p:cNvGrpSpPr/>
        <p:nvPr/>
      </p:nvGrpSpPr>
      <p:grpSpPr>
        <a:xfrm>
          <a:off x="0" y="0"/>
          <a:ext cx="0" cy="0"/>
          <a:chOff x="0" y="0"/>
          <a:chExt cx="0" cy="0"/>
        </a:xfrm>
      </p:grpSpPr>
      <p:sp>
        <p:nvSpPr>
          <p:cNvPr id="117" name="Google Shape;117;p2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8" name="Google Shape;118;p2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9" name="Google Shape;119;p2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0" name="Google Shape;120;p2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21"/>
        <p:cNvGrpSpPr/>
        <p:nvPr/>
      </p:nvGrpSpPr>
      <p:grpSpPr>
        <a:xfrm>
          <a:off x="0" y="0"/>
          <a:ext cx="0" cy="0"/>
          <a:chOff x="0" y="0"/>
          <a:chExt cx="0" cy="0"/>
        </a:xfrm>
      </p:grpSpPr>
      <p:sp>
        <p:nvSpPr>
          <p:cNvPr id="122" name="Google Shape;122;p22"/>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3" name="Google Shape;123;p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4" name="Google Shape;124;p2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5" name="Google Shape;125;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6" name="Google Shape;126;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0" name="Google Shape;130;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1" name="Google Shape;131;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4" name="Google Shape;134;p2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5" name="Google Shape;135;p2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6" name="Google Shape;136;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7" name="Google Shape;137;p2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38"/>
        <p:cNvGrpSpPr/>
        <p:nvPr/>
      </p:nvGrpSpPr>
      <p:grpSpPr>
        <a:xfrm>
          <a:off x="0" y="0"/>
          <a:ext cx="0" cy="0"/>
          <a:chOff x="0" y="0"/>
          <a:chExt cx="0" cy="0"/>
        </a:xfrm>
      </p:grpSpPr>
      <p:sp>
        <p:nvSpPr>
          <p:cNvPr id="139" name="Google Shape;139;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5"/>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1" name="Google Shape;141;p25"/>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2" name="Google Shape;142;p25"/>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3" name="Google Shape;143;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44"/>
        <p:cNvGrpSpPr/>
        <p:nvPr/>
      </p:nvGrpSpPr>
      <p:grpSpPr>
        <a:xfrm>
          <a:off x="0" y="0"/>
          <a:ext cx="0" cy="0"/>
          <a:chOff x="0" y="0"/>
          <a:chExt cx="0" cy="0"/>
        </a:xfrm>
      </p:grpSpPr>
      <p:sp>
        <p:nvSpPr>
          <p:cNvPr id="145" name="Google Shape;145;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6" name="Google Shape;146;p2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7" name="Google Shape;147;p2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 name="Google Shape;148;p2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9" name="Google Shape;149;p2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51"/>
        <p:cNvGrpSpPr/>
        <p:nvPr/>
      </p:nvGrpSpPr>
      <p:grpSpPr>
        <a:xfrm>
          <a:off x="0" y="0"/>
          <a:ext cx="0" cy="0"/>
          <a:chOff x="0" y="0"/>
          <a:chExt cx="0" cy="0"/>
        </a:xfrm>
      </p:grpSpPr>
      <p:sp>
        <p:nvSpPr>
          <p:cNvPr id="152" name="Google Shape;152;p27"/>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3" name="Google Shape;153;p27"/>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4" name="Google Shape;154;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56"/>
        <p:cNvGrpSpPr/>
        <p:nvPr/>
      </p:nvGrpSpPr>
      <p:grpSpPr>
        <a:xfrm>
          <a:off x="0" y="0"/>
          <a:ext cx="0" cy="0"/>
          <a:chOff x="0" y="0"/>
          <a:chExt cx="0" cy="0"/>
        </a:xfrm>
      </p:grpSpPr>
      <p:sp>
        <p:nvSpPr>
          <p:cNvPr id="157" name="Google Shape;157;p28"/>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8" name="Google Shape;158;p2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9" name="Google Shape;159;p28"/>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0" name="Google Shape;160;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1" name="Google Shape;161;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2" name="Google Shape;162;p2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63"/>
        <p:cNvGrpSpPr/>
        <p:nvPr/>
      </p:nvGrpSpPr>
      <p:grpSpPr>
        <a:xfrm>
          <a:off x="0" y="0"/>
          <a:ext cx="0" cy="0"/>
          <a:chOff x="0" y="0"/>
          <a:chExt cx="0" cy="0"/>
        </a:xfrm>
      </p:grpSpPr>
      <p:sp>
        <p:nvSpPr>
          <p:cNvPr id="164" name="Google Shape;164;p29"/>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5" name="Google Shape;165;p2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6" name="Google Shape;166;p2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7" name="Google Shape;167;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8" name="Google Shape;168;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p2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71"/>
        <p:cNvGrpSpPr/>
        <p:nvPr/>
      </p:nvGrpSpPr>
      <p:grpSpPr>
        <a:xfrm>
          <a:off x="0" y="0"/>
          <a:ext cx="0" cy="0"/>
          <a:chOff x="0" y="0"/>
          <a:chExt cx="0" cy="0"/>
        </a:xfrm>
      </p:grpSpPr>
      <p:sp>
        <p:nvSpPr>
          <p:cNvPr id="172" name="Google Shape;172;p30"/>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3" name="Google Shape;173;p30"/>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4" name="Google Shape;174;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5" name="Google Shape;17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76"/>
        <p:cNvGrpSpPr/>
        <p:nvPr/>
      </p:nvGrpSpPr>
      <p:grpSpPr>
        <a:xfrm>
          <a:off x="0" y="0"/>
          <a:ext cx="0" cy="0"/>
          <a:chOff x="0" y="0"/>
          <a:chExt cx="0" cy="0"/>
        </a:xfrm>
      </p:grpSpPr>
      <p:sp>
        <p:nvSpPr>
          <p:cNvPr id="177" name="Google Shape;177;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78"/>
        <p:cNvGrpSpPr/>
        <p:nvPr/>
      </p:nvGrpSpPr>
      <p:grpSpPr>
        <a:xfrm>
          <a:off x="0" y="0"/>
          <a:ext cx="0" cy="0"/>
          <a:chOff x="0" y="0"/>
          <a:chExt cx="0" cy="0"/>
        </a:xfrm>
      </p:grpSpPr>
      <p:sp>
        <p:nvSpPr>
          <p:cNvPr id="179" name="Google Shape;179;p32"/>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80" name="Google Shape;180;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1" name="Google Shape;181;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4" name="Google Shape;184;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5" name="Google Shape;185;p33"/>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6" name="Google Shape;186;p33"/>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7" name="Google Shape;187;p33"/>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0" name="Google Shape;190;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1" name="Google Shape;191;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2" name="Google Shape;192;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202"/>
        <p:cNvGrpSpPr/>
        <p:nvPr/>
      </p:nvGrpSpPr>
      <p:grpSpPr>
        <a:xfrm>
          <a:off x="0" y="0"/>
          <a:ext cx="0" cy="0"/>
          <a:chOff x="0" y="0"/>
          <a:chExt cx="0" cy="0"/>
        </a:xfrm>
      </p:grpSpPr>
      <p:pic>
        <p:nvPicPr>
          <p:cNvPr id="203" name="Google Shape;203;p3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04" name="Google Shape;204;p3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5" name="Google Shape;205;p3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06" name="Google Shape;206;p3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07" name="Google Shape;207;p3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0" name="Google Shape;210;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1" name="Google Shape;211;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2" name="Google Shape;212;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3" name="Google Shape;213;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14"/>
        <p:cNvGrpSpPr/>
        <p:nvPr/>
      </p:nvGrpSpPr>
      <p:grpSpPr>
        <a:xfrm>
          <a:off x="0" y="0"/>
          <a:ext cx="0" cy="0"/>
          <a:chOff x="0" y="0"/>
          <a:chExt cx="0" cy="0"/>
        </a:xfrm>
      </p:grpSpPr>
      <p:sp>
        <p:nvSpPr>
          <p:cNvPr id="215" name="Google Shape;215;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6" name="Google Shape;216;p3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7" name="Google Shape;217;p3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8" name="Google Shape;218;p3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1" name="Google Shape;221;p3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2" name="Google Shape;222;p3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4" name="Google Shape;224;p3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25"/>
        <p:cNvGrpSpPr/>
        <p:nvPr/>
      </p:nvGrpSpPr>
      <p:grpSpPr>
        <a:xfrm>
          <a:off x="0" y="0"/>
          <a:ext cx="0" cy="0"/>
          <a:chOff x="0" y="0"/>
          <a:chExt cx="0" cy="0"/>
        </a:xfrm>
      </p:grpSpPr>
      <p:sp>
        <p:nvSpPr>
          <p:cNvPr id="226" name="Google Shape;226;p40"/>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7" name="Google Shape;227;p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8" name="Google Shape;228;p4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9" name="Google Shape;229;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0" name="Google Shape;230;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1" name="Google Shape;231;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4" name="Google Shape;234;p4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5" name="Google Shape;235;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6" name="Google Shape;236;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9" name="Google Shape;239;p4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0" name="Google Shape;240;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1" name="Google Shape;241;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2" name="Google Shape;242;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3"/>
        <p:cNvGrpSpPr/>
        <p:nvPr/>
      </p:nvGrpSpPr>
      <p:grpSpPr>
        <a:xfrm>
          <a:off x="0" y="0"/>
          <a:ext cx="0" cy="0"/>
          <a:chOff x="0" y="0"/>
          <a:chExt cx="0" cy="0"/>
        </a:xfrm>
      </p:grpSpPr>
      <p:sp>
        <p:nvSpPr>
          <p:cNvPr id="244" name="Google Shape;244;p43"/>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5" name="Google Shape;245;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6" name="Google Shape;246;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7" name="Google Shape;247;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8" name="Google Shape;248;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0"/>
        <p:cNvGrpSpPr/>
        <p:nvPr/>
      </p:nvGrpSpPr>
      <p:grpSpPr>
        <a:xfrm>
          <a:off x="0" y="0"/>
          <a:ext cx="0" cy="0"/>
          <a:chOff x="0" y="0"/>
          <a:chExt cx="0" cy="0"/>
        </a:xfrm>
      </p:grpSpPr>
      <p:sp>
        <p:nvSpPr>
          <p:cNvPr id="251" name="Google Shape;251;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52"/>
        <p:cNvGrpSpPr/>
        <p:nvPr/>
      </p:nvGrpSpPr>
      <p:grpSpPr>
        <a:xfrm>
          <a:off x="0" y="0"/>
          <a:ext cx="0" cy="0"/>
          <a:chOff x="0" y="0"/>
          <a:chExt cx="0" cy="0"/>
        </a:xfrm>
      </p:grpSpPr>
      <p:sp>
        <p:nvSpPr>
          <p:cNvPr id="253" name="Google Shape;253;p4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4" name="Google Shape;254;p4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55" name="Google Shape;255;p4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56" name="Google Shape;256;p45"/>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9" name="Google Shape;259;p4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60" name="Google Shape;260;p4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1" name="Google Shape;261;p4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2" name="Google Shape;262;p4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263" name="Google Shape;263;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jp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70" name="Google Shape;70;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1" name="Google Shape;71;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72" name="Google Shape;72;p1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3" name="Google Shape;73;p1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196" name="Google Shape;196;p35"/>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197" name="Google Shape;197;p35"/>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8" name="Google Shape;198;p35"/>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99" name="Google Shape;199;p35"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200" name="Google Shape;200;p35"/>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1" name="Google Shape;201;p35"/>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hyperlink" Target="https://docs.google.com/spreadsheets/d/1XKEhQ3X9wt1u7KanHJslXHZ8OUB3mPL3/edit?usp=drive_web&amp;ouid=115513774677981809864&amp;rtpof=true"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69" name="Google Shape;269;p4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11</a:t>
            </a:r>
            <a:r>
              <a:rPr lang="en-US" sz="3200">
                <a:latin typeface="Arial"/>
                <a:ea typeface="Arial"/>
                <a:cs typeface="Arial"/>
                <a:sym typeface="Arial"/>
              </a:rPr>
              <a:t>.</a:t>
            </a:r>
            <a:r>
              <a:rPr lang="en-US"/>
              <a:t> WAN</a:t>
            </a:r>
            <a:endParaRPr/>
          </a:p>
        </p:txBody>
      </p:sp>
      <p:sp>
        <p:nvSpPr>
          <p:cNvPr id="270" name="Google Shape;270;p4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graphicFrame>
        <p:nvGraphicFramePr>
          <p:cNvPr id="329" name="Google Shape;329;p56"/>
          <p:cNvGraphicFramePr/>
          <p:nvPr/>
        </p:nvGraphicFramePr>
        <p:xfrm>
          <a:off x="308311" y="2192153"/>
          <a:ext cx="11884100" cy="7374159"/>
        </p:xfrm>
        <a:graphic>
          <a:graphicData uri="http://schemas.openxmlformats.org/drawingml/2006/table">
            <a:tbl>
              <a:tblPr bandRow="1">
                <a:noFill/>
                <a:tableStyleId>{2C4CC69C-96F1-438E-B4B7-56C6459B943A}</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59050">
                <a:tc>
                  <a:txBody>
                    <a:bodyPr/>
                    <a:lstStyle/>
                    <a:p>
                      <a:pPr marL="0" lvl="0" indent="0" algn="l" rtl="0">
                        <a:spcBef>
                          <a:spcPts val="0"/>
                        </a:spcBef>
                        <a:spcAft>
                          <a:spcPts val="0"/>
                        </a:spcAft>
                        <a:buNone/>
                      </a:pPr>
                      <a:r>
                        <a:rPr lang="en-US" sz="3000"/>
                        <a:t>スプリッタ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モデム</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光ファイバー</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パケット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セキュリティ</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データ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4000">
                <a:tc>
                  <a:txBody>
                    <a:bodyPr/>
                    <a:lstStyle/>
                    <a:p>
                      <a:pPr marL="0" lvl="0" indent="0" algn="l" rtl="0">
                        <a:spcBef>
                          <a:spcPts val="0"/>
                        </a:spcBef>
                        <a:spcAft>
                          <a:spcPts val="0"/>
                        </a:spcAft>
                        <a:buNone/>
                      </a:pPr>
                      <a:r>
                        <a:rPr lang="en-US" sz="3000"/>
                        <a:t>セル</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4000">
                <a:tc>
                  <a:txBody>
                    <a:bodyPr/>
                    <a:lstStyle/>
                    <a:p>
                      <a:pPr marL="0" lvl="0" indent="0" algn="l" rtl="0">
                        <a:spcBef>
                          <a:spcPts val="0"/>
                        </a:spcBef>
                        <a:spcAft>
                          <a:spcPts val="0"/>
                        </a:spcAft>
                        <a:buNone/>
                      </a:pPr>
                      <a:r>
                        <a:rPr lang="en-US" sz="3000"/>
                        <a:t>アナログ</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724000">
                <a:tc>
                  <a:txBody>
                    <a:bodyPr/>
                    <a:lstStyle/>
                    <a:p>
                      <a:pPr marL="0" lvl="0" indent="0" algn="l" rtl="0">
                        <a:spcBef>
                          <a:spcPts val="0"/>
                        </a:spcBef>
                        <a:spcAft>
                          <a:spcPts val="0"/>
                        </a:spcAft>
                        <a:buNone/>
                      </a:pPr>
                      <a:r>
                        <a:rPr lang="en-US" sz="3000"/>
                        <a:t>デジタル</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330" name="Google Shape;330;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a:t>
            </a:fld>
            <a:endParaRPr/>
          </a:p>
        </p:txBody>
      </p:sp>
      <p:sp>
        <p:nvSpPr>
          <p:cNvPr id="336" name="Google Shape;336;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アルファベット語</a:t>
            </a:r>
            <a:endParaRPr b="0"/>
          </a:p>
        </p:txBody>
      </p:sp>
      <p:graphicFrame>
        <p:nvGraphicFramePr>
          <p:cNvPr id="337" name="Google Shape;337;p57"/>
          <p:cNvGraphicFramePr/>
          <p:nvPr>
            <p:extLst>
              <p:ext uri="{D42A27DB-BD31-4B8C-83A1-F6EECF244321}">
                <p14:modId xmlns:p14="http://schemas.microsoft.com/office/powerpoint/2010/main" val="4298841"/>
              </p:ext>
            </p:extLst>
          </p:nvPr>
        </p:nvGraphicFramePr>
        <p:xfrm>
          <a:off x="308311" y="2162528"/>
          <a:ext cx="11960300" cy="6112628"/>
        </p:xfrm>
        <a:graphic>
          <a:graphicData uri="http://schemas.openxmlformats.org/drawingml/2006/table">
            <a:tbl>
              <a:tblPr bandRow="1">
                <a:noFill/>
                <a:tableStyleId>{2C4CC69C-96F1-438E-B4B7-56C6459B943A}</a:tableStyleId>
              </a:tblPr>
              <a:tblGrid>
                <a:gridCol w="5609825">
                  <a:extLst>
                    <a:ext uri="{9D8B030D-6E8A-4147-A177-3AD203B41FA5}">
                      <a16:colId xmlns:a16="http://schemas.microsoft.com/office/drawing/2014/main" val="20000"/>
                    </a:ext>
                  </a:extLst>
                </a:gridCol>
                <a:gridCol w="6350475">
                  <a:extLst>
                    <a:ext uri="{9D8B030D-6E8A-4147-A177-3AD203B41FA5}">
                      <a16:colId xmlns:a16="http://schemas.microsoft.com/office/drawing/2014/main" val="20001"/>
                    </a:ext>
                  </a:extLst>
                </a:gridCol>
              </a:tblGrid>
              <a:tr h="66657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読み方</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27050">
                <a:tc>
                  <a:txBody>
                    <a:bodyPr/>
                    <a:lstStyle/>
                    <a:p>
                      <a:pPr marL="0" lvl="0" indent="0" algn="l" rtl="0">
                        <a:spcBef>
                          <a:spcPts val="0"/>
                        </a:spcBef>
                        <a:spcAft>
                          <a:spcPts val="0"/>
                        </a:spcAft>
                        <a:buNone/>
                      </a:pPr>
                      <a:r>
                        <a:rPr lang="en-US" sz="3000"/>
                        <a:t>LAN</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ラン</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57475">
                <a:tc>
                  <a:txBody>
                    <a:bodyPr/>
                    <a:lstStyle/>
                    <a:p>
                      <a:pPr marL="0" lvl="0" indent="0" algn="l" rtl="0">
                        <a:spcBef>
                          <a:spcPts val="0"/>
                        </a:spcBef>
                        <a:spcAft>
                          <a:spcPts val="0"/>
                        </a:spcAft>
                        <a:buNone/>
                      </a:pPr>
                      <a:r>
                        <a:rPr lang="en-US" sz="3000"/>
                        <a:t>WAN</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ワン</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57475">
                <a:tc>
                  <a:txBody>
                    <a:bodyPr/>
                    <a:lstStyle/>
                    <a:p>
                      <a:pPr marL="0" lvl="0" indent="0" algn="l" rtl="0">
                        <a:spcBef>
                          <a:spcPts val="0"/>
                        </a:spcBef>
                        <a:spcAft>
                          <a:spcPts val="0"/>
                        </a:spcAft>
                        <a:buNone/>
                      </a:pPr>
                      <a:r>
                        <a:rPr lang="en-US" sz="3000"/>
                        <a:t>KDDI</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ケーディーディーアイ</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57475">
                <a:tc>
                  <a:txBody>
                    <a:bodyPr/>
                    <a:lstStyle/>
                    <a:p>
                      <a:pPr marL="0" lvl="0" indent="0" algn="l" rtl="0">
                        <a:spcBef>
                          <a:spcPts val="0"/>
                        </a:spcBef>
                        <a:spcAft>
                          <a:spcPts val="0"/>
                        </a:spcAft>
                        <a:buNone/>
                      </a:pPr>
                      <a:r>
                        <a:rPr lang="en-US" sz="3000"/>
                        <a:t>ATM</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エーティーエム</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57475">
                <a:tc>
                  <a:txBody>
                    <a:bodyPr/>
                    <a:lstStyle/>
                    <a:p>
                      <a:pPr marL="0" lvl="0" indent="0" algn="l" rtl="0">
                        <a:spcBef>
                          <a:spcPts val="0"/>
                        </a:spcBef>
                        <a:spcAft>
                          <a:spcPts val="0"/>
                        </a:spcAft>
                        <a:buNone/>
                      </a:pPr>
                      <a:r>
                        <a:rPr lang="en-US" sz="3000"/>
                        <a:t>ADSL</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エーディーエスエル</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57475">
                <a:tc>
                  <a:txBody>
                    <a:bodyPr/>
                    <a:lstStyle/>
                    <a:p>
                      <a:pPr marL="0" lvl="0" indent="0" algn="l" rtl="0">
                        <a:spcBef>
                          <a:spcPts val="0"/>
                        </a:spcBef>
                        <a:spcAft>
                          <a:spcPts val="0"/>
                        </a:spcAft>
                        <a:buNone/>
                      </a:pPr>
                      <a:r>
                        <a:rPr lang="en-US" sz="3000"/>
                        <a:t>CATV</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シーエーティーブイ</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57475">
                <a:tc>
                  <a:txBody>
                    <a:bodyPr/>
                    <a:lstStyle/>
                    <a:p>
                      <a:pPr marL="0" lvl="0" indent="0" algn="l" rtl="0">
                        <a:spcBef>
                          <a:spcPts val="0"/>
                        </a:spcBef>
                        <a:spcAft>
                          <a:spcPts val="0"/>
                        </a:spcAft>
                        <a:buNone/>
                      </a:pPr>
                      <a:r>
                        <a:rPr lang="en-US" sz="3000"/>
                        <a:t>FTTH</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エフティーティーエイチ</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6400"/>
              <a:buFont typeface="Arial"/>
              <a:buNone/>
            </a:pPr>
            <a:r>
              <a:rPr lang="en-US"/>
              <a:t>WANは広域ネットワーク</a:t>
            </a:r>
            <a:endParaRPr/>
          </a:p>
        </p:txBody>
      </p:sp>
      <p:sp>
        <p:nvSpPr>
          <p:cNvPr id="343" name="Google Shape;343;p5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WANは広域ネットワーク</a:t>
            </a:r>
            <a:endParaRPr b="0"/>
          </a:p>
        </p:txBody>
      </p:sp>
      <p:sp>
        <p:nvSpPr>
          <p:cNvPr id="349" name="Google Shape;349;p5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13</a:t>
            </a:fld>
            <a:endParaRPr/>
          </a:p>
        </p:txBody>
      </p:sp>
      <p:sp>
        <p:nvSpPr>
          <p:cNvPr id="350" name="Google Shape;350;p59"/>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a:t>LANは狭い域内用のネットワークでした。それに対してWANは、地理的に離れた場所にあるLAN同士を接続した広域ネットワークのことです。</a:t>
            </a:r>
            <a:endParaRPr sz="3000" dirty="0"/>
          </a:p>
          <a:p>
            <a:pPr marL="0" lvl="0" indent="0" algn="l" rtl="0">
              <a:lnSpc>
                <a:spcPct val="115000"/>
              </a:lnSpc>
              <a:spcBef>
                <a:spcPts val="2500"/>
              </a:spcBef>
              <a:spcAft>
                <a:spcPts val="2500"/>
              </a:spcAft>
              <a:buClr>
                <a:schemeClr val="dk1"/>
              </a:buClr>
              <a:buSzPts val="1100"/>
              <a:buFont typeface="Arial"/>
              <a:buNone/>
            </a:pPr>
            <a:r>
              <a:rPr lang="en-US" sz="3000" dirty="0" err="1"/>
              <a:t>WANを構築する場合には私有地を超えて、勝手にケーブルを敷設する</a:t>
            </a:r>
            <a:br>
              <a:rPr lang="en-US" sz="3000" dirty="0"/>
            </a:br>
            <a:r>
              <a:rPr lang="en-US" sz="3000" dirty="0" err="1"/>
              <a:t>ことはできないため、NTTやKDDIといった電気通信事業者によって提供される電気通信サービスを利用します</a:t>
            </a:r>
            <a:r>
              <a:rPr lang="en-US" sz="3000" dirty="0"/>
              <a:t>。</a:t>
            </a:r>
            <a:endParaRPr sz="3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56" name="Google Shape;356;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357" name="Google Shape;357;p6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58" name="Google Shape;358;p6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15</a:t>
            </a:fld>
            <a:endParaRPr/>
          </a:p>
        </p:txBody>
      </p:sp>
      <p:sp>
        <p:nvSpPr>
          <p:cNvPr id="364" name="Google Shape;364;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65" name="Google Shape;365;p61"/>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域内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物理的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広域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構築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私有地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超える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勝手に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敷設する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電気通信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事業者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16</a:t>
            </a:fld>
            <a:endParaRPr/>
          </a:p>
        </p:txBody>
      </p:sp>
      <p:sp>
        <p:nvSpPr>
          <p:cNvPr id="371" name="Google Shape;371;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372" name="Google Shape;372;p62"/>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域内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物理的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広域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構築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私有地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超える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勝手に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敷設する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電気通信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事業者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78" name="Google Shape;378;p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17</a:t>
            </a:fld>
            <a:endParaRPr/>
          </a:p>
        </p:txBody>
      </p:sp>
      <p:sp>
        <p:nvSpPr>
          <p:cNvPr id="379" name="Google Shape;379;p6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380" name="Google Shape;380;p63"/>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4"/>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86" name="Google Shape;386;p6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18</a:t>
            </a:fld>
            <a:endParaRPr/>
          </a:p>
        </p:txBody>
      </p:sp>
      <p:sp>
        <p:nvSpPr>
          <p:cNvPr id="387" name="Google Shape;387;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393" name="Google Shape;393;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19</a:t>
            </a:fld>
            <a:endParaRPr/>
          </a:p>
        </p:txBody>
      </p:sp>
      <p:sp>
        <p:nvSpPr>
          <p:cNvPr id="394" name="Google Shape;394;p6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395" name="Google Shape;395;p6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276" name="Google Shape;276;p4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WANは広域ネットワーク</a:t>
            </a:r>
            <a:endParaRPr b="0"/>
          </a:p>
        </p:txBody>
      </p:sp>
      <p:sp>
        <p:nvSpPr>
          <p:cNvPr id="401" name="Google Shape;401;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20</a:t>
            </a:fld>
            <a:endParaRPr/>
          </a:p>
        </p:txBody>
      </p:sp>
      <p:sp>
        <p:nvSpPr>
          <p:cNvPr id="402" name="Google Shape;402;p66"/>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LANは狭い域内用のネットワークでした。それに対してWANは、地理的に離れた場所にあるLAN同士を接続した広域ネットワークのことです。</a:t>
            </a:r>
            <a:endParaRPr sz="3000"/>
          </a:p>
          <a:p>
            <a:pPr marL="0" lvl="0" indent="0" algn="l" rtl="0">
              <a:lnSpc>
                <a:spcPct val="115000"/>
              </a:lnSpc>
              <a:spcBef>
                <a:spcPts val="2500"/>
              </a:spcBef>
              <a:spcAft>
                <a:spcPts val="2500"/>
              </a:spcAft>
              <a:buClr>
                <a:schemeClr val="dk1"/>
              </a:buClr>
              <a:buSzPts val="1100"/>
              <a:buFont typeface="Arial"/>
              <a:buNone/>
            </a:pPr>
            <a:r>
              <a:rPr lang="en-US" sz="3000"/>
              <a:t>WANを構築する場合には私有地を超えて、勝手にケーブルを敷設する</a:t>
            </a:r>
            <a:br>
              <a:rPr lang="en-US" sz="3000"/>
            </a:br>
            <a:r>
              <a:rPr lang="en-US" sz="3000"/>
              <a:t>ことはできないため、NTTやKDDIといった電気通信事業者によって提供される電気通信サービスを利用します。</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WANの形態</a:t>
            </a:r>
            <a:endParaRPr/>
          </a:p>
        </p:txBody>
      </p:sp>
      <p:sp>
        <p:nvSpPr>
          <p:cNvPr id="408" name="Google Shape;408;p6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WANの形態</a:t>
            </a:r>
            <a:endParaRPr b="0"/>
          </a:p>
        </p:txBody>
      </p:sp>
      <p:sp>
        <p:nvSpPr>
          <p:cNvPr id="414" name="Google Shape;414;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22</a:t>
            </a:fld>
            <a:endParaRPr/>
          </a:p>
        </p:txBody>
      </p:sp>
      <p:sp>
        <p:nvSpPr>
          <p:cNvPr id="415" name="Google Shape;415;p68"/>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WANのサービスは接続と通信の形態によって次のように分類されます。</a:t>
            </a:r>
            <a:endParaRPr sz="3000"/>
          </a:p>
          <a:p>
            <a:pPr marL="0" lvl="0" indent="0" algn="l" rtl="0">
              <a:lnSpc>
                <a:spcPct val="115000"/>
              </a:lnSpc>
              <a:spcBef>
                <a:spcPts val="2500"/>
              </a:spcBef>
              <a:spcAft>
                <a:spcPts val="0"/>
              </a:spcAft>
              <a:buClr>
                <a:schemeClr val="dk1"/>
              </a:buClr>
              <a:buSzPts val="1100"/>
              <a:buFont typeface="Arial"/>
              <a:buNone/>
            </a:pPr>
            <a:r>
              <a:rPr lang="en-US" sz="3000"/>
              <a:t>・専用線方式</a:t>
            </a:r>
            <a:endParaRPr sz="3000"/>
          </a:p>
          <a:p>
            <a:pPr marL="0" lvl="0" indent="0" algn="l" rtl="0">
              <a:lnSpc>
                <a:spcPct val="115000"/>
              </a:lnSpc>
              <a:spcBef>
                <a:spcPts val="2500"/>
              </a:spcBef>
              <a:spcAft>
                <a:spcPts val="0"/>
              </a:spcAft>
              <a:buClr>
                <a:schemeClr val="dk1"/>
              </a:buClr>
              <a:buSzPts val="1100"/>
              <a:buFont typeface="Arial"/>
              <a:buNone/>
            </a:pPr>
            <a:r>
              <a:rPr lang="en-US" sz="3000"/>
              <a:t>・回線交換方式</a:t>
            </a:r>
            <a:endParaRPr sz="3000"/>
          </a:p>
          <a:p>
            <a:pPr marL="0" lvl="0" indent="0" algn="l" rtl="0">
              <a:lnSpc>
                <a:spcPct val="115000"/>
              </a:lnSpc>
              <a:spcBef>
                <a:spcPts val="2500"/>
              </a:spcBef>
              <a:spcAft>
                <a:spcPts val="0"/>
              </a:spcAft>
              <a:buClr>
                <a:schemeClr val="dk1"/>
              </a:buClr>
              <a:buSzPts val="1100"/>
              <a:buFont typeface="Arial"/>
              <a:buNone/>
            </a:pPr>
            <a:r>
              <a:rPr lang="en-US" sz="3000"/>
              <a:t>・パケット交換方式</a:t>
            </a:r>
            <a:endParaRPr sz="3000"/>
          </a:p>
          <a:p>
            <a:pPr marL="0" lvl="0" indent="0" algn="l" rtl="0">
              <a:lnSpc>
                <a:spcPct val="115000"/>
              </a:lnSpc>
              <a:spcBef>
                <a:spcPts val="2500"/>
              </a:spcBef>
              <a:spcAft>
                <a:spcPts val="2500"/>
              </a:spcAft>
              <a:buClr>
                <a:schemeClr val="dk1"/>
              </a:buClr>
              <a:buSzPts val="1100"/>
              <a:buFont typeface="Arial"/>
              <a:buNone/>
            </a:pPr>
            <a:r>
              <a:rPr lang="en-US" sz="3000"/>
              <a:t>・ATM交換方式</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21" name="Google Shape;421;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422" name="Google Shape;422;p6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23" name="Google Shape;423;p6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24</a:t>
            </a:fld>
            <a:endParaRPr/>
          </a:p>
        </p:txBody>
      </p:sp>
      <p:sp>
        <p:nvSpPr>
          <p:cNvPr id="429" name="Google Shape;429;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30" name="Google Shape;430;p70"/>
          <p:cNvGraphicFramePr/>
          <p:nvPr/>
        </p:nvGraphicFramePr>
        <p:xfrm>
          <a:off x="322871" y="2113346"/>
          <a:ext cx="11391675" cy="6955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サービス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形態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分類</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専用線方式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回線交換方式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ATM交換方式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25</a:t>
            </a:fld>
            <a:endParaRPr/>
          </a:p>
        </p:txBody>
      </p:sp>
      <p:sp>
        <p:nvSpPr>
          <p:cNvPr id="436" name="Google Shape;436;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437" name="Google Shape;437;p71"/>
          <p:cNvGraphicFramePr/>
          <p:nvPr/>
        </p:nvGraphicFramePr>
        <p:xfrm>
          <a:off x="322871" y="2113346"/>
          <a:ext cx="11391675" cy="6955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サービス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形態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分類</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専用線方式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回線交換方式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ATM交換方式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43" name="Google Shape;443;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26</a:t>
            </a:fld>
            <a:endParaRPr/>
          </a:p>
        </p:txBody>
      </p:sp>
      <p:sp>
        <p:nvSpPr>
          <p:cNvPr id="444" name="Google Shape;444;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45" name="Google Shape;445;p7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専用線方式</a:t>
            </a:r>
            <a:endParaRPr b="0"/>
          </a:p>
        </p:txBody>
      </p:sp>
      <p:sp>
        <p:nvSpPr>
          <p:cNvPr id="451" name="Google Shape;451;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27</a:t>
            </a:fld>
            <a:endParaRPr/>
          </a:p>
        </p:txBody>
      </p:sp>
      <p:sp>
        <p:nvSpPr>
          <p:cNvPr id="452" name="Google Shape;452;p73"/>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専用線方式では、接続したいLAN同士や端末同士を、専用の通信回線で接続します。</a:t>
            </a:r>
            <a:endParaRPr sz="3000"/>
          </a:p>
          <a:p>
            <a:pPr marL="0" lvl="0" indent="0" algn="l" rtl="0">
              <a:lnSpc>
                <a:spcPct val="115000"/>
              </a:lnSpc>
              <a:spcBef>
                <a:spcPts val="2500"/>
              </a:spcBef>
              <a:spcAft>
                <a:spcPts val="0"/>
              </a:spcAft>
              <a:buClr>
                <a:schemeClr val="dk1"/>
              </a:buClr>
              <a:buSzPts val="1100"/>
              <a:buFont typeface="Arial"/>
              <a:buNone/>
            </a:pPr>
            <a:r>
              <a:rPr lang="en-US" sz="3000"/>
              <a:t>回線を独り占めできるので、セキュリティが高く、通信速度は安定</a:t>
            </a:r>
            <a:br>
              <a:rPr lang="en-US" sz="3000"/>
            </a:br>
            <a:r>
              <a:rPr lang="en-US" sz="3000"/>
              <a:t>します。</a:t>
            </a:r>
            <a:endParaRPr sz="3000"/>
          </a:p>
          <a:p>
            <a:pPr marL="0" lvl="0" indent="0" algn="l" rtl="0">
              <a:lnSpc>
                <a:spcPct val="115000"/>
              </a:lnSpc>
              <a:spcBef>
                <a:spcPts val="2500"/>
              </a:spcBef>
              <a:spcAft>
                <a:spcPts val="2500"/>
              </a:spcAft>
              <a:buClr>
                <a:schemeClr val="dk1"/>
              </a:buClr>
              <a:buSzPts val="1100"/>
              <a:buFont typeface="Arial"/>
              <a:buNone/>
            </a:pPr>
            <a:r>
              <a:rPr lang="en-US" sz="3000"/>
              <a:t>決まった相手先と大量のデータを交換する場合に利用され、通信料金は距離や通信速度によって決まります。</a:t>
            </a:r>
            <a:endParaRPr sz="3000"/>
          </a:p>
        </p:txBody>
      </p:sp>
      <p:pic>
        <p:nvPicPr>
          <p:cNvPr id="453" name="Google Shape;453;p73"/>
          <p:cNvPicPr preferRelativeResize="0"/>
          <p:nvPr/>
        </p:nvPicPr>
        <p:blipFill>
          <a:blip r:embed="rId3">
            <a:alphaModFix/>
          </a:blip>
          <a:stretch>
            <a:fillRect/>
          </a:stretch>
        </p:blipFill>
        <p:spPr>
          <a:xfrm>
            <a:off x="1958975" y="6191525"/>
            <a:ext cx="9086850" cy="2552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59" name="Google Shape;459;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28</a:t>
            </a:fld>
            <a:endParaRPr/>
          </a:p>
        </p:txBody>
      </p:sp>
      <p:sp>
        <p:nvSpPr>
          <p:cNvPr id="460" name="Google Shape;460;p7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61" name="Google Shape;461;p7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29</a:t>
            </a:fld>
            <a:endParaRPr/>
          </a:p>
        </p:txBody>
      </p:sp>
      <p:sp>
        <p:nvSpPr>
          <p:cNvPr id="467" name="Google Shape;467;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68" name="Google Shape;468;p75"/>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専用線方式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端末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専用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独り占めする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セキュリティ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安定する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大量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通信料金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相手先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282" name="Google Shape;282;p49"/>
          <p:cNvSpPr txBox="1">
            <a:spLocks noGrp="1"/>
          </p:cNvSpPr>
          <p:nvPr>
            <p:ph type="body" idx="1"/>
          </p:nvPr>
        </p:nvSpPr>
        <p:spPr>
          <a:xfrm>
            <a:off x="696675" y="2079850"/>
            <a:ext cx="11900100" cy="709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2400"/>
              </a:spcBef>
              <a:spcAft>
                <a:spcPts val="0"/>
              </a:spcAft>
              <a:buNone/>
            </a:pPr>
            <a:endParaRPr sz="3200" dirty="0">
              <a:solidFill>
                <a:schemeClr val="accent5"/>
              </a:solidFill>
            </a:endParaRPr>
          </a:p>
          <a:p>
            <a:pPr marL="457200" lvl="0" indent="-444500" algn="l" rtl="0">
              <a:lnSpc>
                <a:spcPct val="150000"/>
              </a:lnSpc>
              <a:spcBef>
                <a:spcPts val="2400"/>
              </a:spcBef>
              <a:spcAft>
                <a:spcPts val="0"/>
              </a:spcAft>
              <a:buSzPts val="3400"/>
              <a:buAutoNum type="arabicPeriod"/>
            </a:pPr>
            <a:r>
              <a:rPr lang="en-US" sz="3400" dirty="0">
                <a:solidFill>
                  <a:schemeClr val="accent5"/>
                </a:solidFill>
              </a:rPr>
              <a:t>11_WAN_公開版</a:t>
            </a:r>
            <a:r>
              <a:rPr lang="en-US" sz="3400" dirty="0"/>
              <a:t>のファイルを開きコピーします</a:t>
            </a:r>
            <a:endParaRPr sz="3400" dirty="0"/>
          </a:p>
          <a:p>
            <a:pPr marL="457200" lvl="0" indent="0" algn="l" rtl="0">
              <a:lnSpc>
                <a:spcPct val="150000"/>
              </a:lnSpc>
              <a:spcBef>
                <a:spcPts val="2400"/>
              </a:spcBef>
              <a:spcAft>
                <a:spcPts val="0"/>
              </a:spcAft>
              <a:buNone/>
            </a:pPr>
            <a:r>
              <a:rPr lang="en-US" sz="3500" dirty="0"/>
              <a:t>ファイル名：</a:t>
            </a:r>
            <a:r>
              <a:rPr lang="en-US" sz="3400" dirty="0">
                <a:solidFill>
                  <a:schemeClr val="accent5"/>
                </a:solidFill>
              </a:rPr>
              <a:t>11_WAN</a:t>
            </a:r>
            <a:endParaRPr sz="3400" dirty="0">
              <a:solidFill>
                <a:schemeClr val="accent5"/>
              </a:solidFill>
            </a:endParaRPr>
          </a:p>
          <a:p>
            <a:pPr marL="457200" lvl="0" indent="-444500" algn="l" rtl="0">
              <a:lnSpc>
                <a:spcPct val="150000"/>
              </a:lnSpc>
              <a:spcBef>
                <a:spcPts val="2400"/>
              </a:spcBef>
              <a:spcAft>
                <a:spcPts val="0"/>
              </a:spcAft>
              <a:buClr>
                <a:schemeClr val="dk1"/>
              </a:buClr>
              <a:buSzPts val="3400"/>
              <a:buAutoNum type="arabicPeriod"/>
            </a:pPr>
            <a:r>
              <a:rPr lang="en-US" sz="3400" dirty="0">
                <a:solidFill>
                  <a:schemeClr val="dk1"/>
                </a:solidFill>
              </a:rPr>
              <a:t>2回目の授業で作成した自分用のフォルダーに格納します</a:t>
            </a:r>
            <a:endParaRPr sz="3400" dirty="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dirty="0" err="1">
                <a:solidFill>
                  <a:schemeClr val="dk1"/>
                </a:solidFill>
              </a:rPr>
              <a:t>自分</a:t>
            </a:r>
            <a:r>
              <a:rPr lang="ja-JP" altLang="en-US" sz="3400" dirty="0">
                <a:solidFill>
                  <a:schemeClr val="dk1"/>
                </a:solidFill>
              </a:rPr>
              <a:t>が作成したファイルに自由に書き込めます</a:t>
            </a:r>
            <a:endParaRPr lang="en-US" altLang="ja-JP" sz="3400" dirty="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vi-VN" altLang="ja-JP" sz="1600" dirty="0">
                <a:solidFill>
                  <a:schemeClr val="dk1"/>
                </a:solidFill>
              </a:rPr>
              <a:t>https://docs.google.com/forms/d/e/1FAIpQLScPWC-eucfTNub0ADwBKvGL1344vWU-DkH5smq1IPA8t968Ww/viewscore?viewscore=AE0zAgDBFXWN4JwULWS_YAwwI2M903Q7s23tmY0RoPCBcPxtLFfxCxtzSHW60sC2ww</a:t>
            </a:r>
            <a:endParaRPr lang="ja-JP" altLang="en-US" sz="1600" dirty="0">
              <a:solidFill>
                <a:schemeClr val="dk1"/>
              </a:solidFill>
            </a:endParaRPr>
          </a:p>
        </p:txBody>
      </p:sp>
      <p:sp>
        <p:nvSpPr>
          <p:cNvPr id="283" name="Google Shape;283;p4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30</a:t>
            </a:fld>
            <a:endParaRPr/>
          </a:p>
        </p:txBody>
      </p:sp>
      <p:sp>
        <p:nvSpPr>
          <p:cNvPr id="474" name="Google Shape;474;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475" name="Google Shape;475;p76"/>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専用線方式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端末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専用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独り占めする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セキュリティ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安定する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大量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通信料金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相手先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81" name="Google Shape;481;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31</a:t>
            </a:fld>
            <a:endParaRPr/>
          </a:p>
        </p:txBody>
      </p:sp>
      <p:sp>
        <p:nvSpPr>
          <p:cNvPr id="482" name="Google Shape;482;p7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83" name="Google Shape;483;p7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専用線方式</a:t>
            </a:r>
            <a:endParaRPr b="0"/>
          </a:p>
        </p:txBody>
      </p:sp>
      <p:sp>
        <p:nvSpPr>
          <p:cNvPr id="489" name="Google Shape;489;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90" name="Google Shape;490;p78"/>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専用線方式では、接続したいLAN同士や端末同士を、専用の通信回線で接続します。</a:t>
            </a:r>
            <a:endParaRPr sz="3000"/>
          </a:p>
          <a:p>
            <a:pPr marL="0" lvl="0" indent="0" algn="l" rtl="0">
              <a:lnSpc>
                <a:spcPct val="115000"/>
              </a:lnSpc>
              <a:spcBef>
                <a:spcPts val="2500"/>
              </a:spcBef>
              <a:spcAft>
                <a:spcPts val="0"/>
              </a:spcAft>
              <a:buClr>
                <a:schemeClr val="dk1"/>
              </a:buClr>
              <a:buSzPts val="1100"/>
              <a:buFont typeface="Arial"/>
              <a:buNone/>
            </a:pPr>
            <a:r>
              <a:rPr lang="en-US" sz="3000"/>
              <a:t>回線を独り占めできるので、セキュリティが高く、通信速度は安定</a:t>
            </a:r>
            <a:br>
              <a:rPr lang="en-US" sz="3000"/>
            </a:br>
            <a:r>
              <a:rPr lang="en-US" sz="3000"/>
              <a:t>します。</a:t>
            </a:r>
            <a:endParaRPr sz="3000"/>
          </a:p>
          <a:p>
            <a:pPr marL="0" lvl="0" indent="0" algn="l" rtl="0">
              <a:lnSpc>
                <a:spcPct val="115000"/>
              </a:lnSpc>
              <a:spcBef>
                <a:spcPts val="2500"/>
              </a:spcBef>
              <a:spcAft>
                <a:spcPts val="2500"/>
              </a:spcAft>
              <a:buClr>
                <a:schemeClr val="dk1"/>
              </a:buClr>
              <a:buSzPts val="1100"/>
              <a:buFont typeface="Arial"/>
              <a:buNone/>
            </a:pPr>
            <a:r>
              <a:rPr lang="en-US" sz="3000"/>
              <a:t>決まった相手先と大量のデータを交換する場合に利用され、通信料金は距離や通信速度によって決まります。</a:t>
            </a:r>
            <a:endParaRPr sz="3000"/>
          </a:p>
        </p:txBody>
      </p:sp>
      <p:pic>
        <p:nvPicPr>
          <p:cNvPr id="491" name="Google Shape;491;p78"/>
          <p:cNvPicPr preferRelativeResize="0"/>
          <p:nvPr/>
        </p:nvPicPr>
        <p:blipFill>
          <a:blip r:embed="rId3">
            <a:alphaModFix/>
          </a:blip>
          <a:stretch>
            <a:fillRect/>
          </a:stretch>
        </p:blipFill>
        <p:spPr>
          <a:xfrm>
            <a:off x="1958975" y="6191525"/>
            <a:ext cx="9086850" cy="255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回線交換方式</a:t>
            </a:r>
            <a:endParaRPr b="0"/>
          </a:p>
        </p:txBody>
      </p:sp>
      <p:sp>
        <p:nvSpPr>
          <p:cNvPr id="497" name="Google Shape;497;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33</a:t>
            </a:fld>
            <a:endParaRPr/>
          </a:p>
        </p:txBody>
      </p:sp>
      <p:sp>
        <p:nvSpPr>
          <p:cNvPr id="498" name="Google Shape;498;p79"/>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通信ごとに交換機を通し相手と接続して、物理的に回線を確保してから通信する方式が回線交換方式です。</a:t>
            </a:r>
            <a:endParaRPr sz="3000"/>
          </a:p>
          <a:p>
            <a:pPr marL="0" lvl="0" indent="0" algn="l" rtl="0">
              <a:lnSpc>
                <a:spcPct val="115000"/>
              </a:lnSpc>
              <a:spcBef>
                <a:spcPts val="2500"/>
              </a:spcBef>
              <a:spcAft>
                <a:spcPts val="0"/>
              </a:spcAft>
              <a:buClr>
                <a:schemeClr val="dk1"/>
              </a:buClr>
              <a:buSzPts val="1100"/>
              <a:buFont typeface="Arial"/>
              <a:buNone/>
            </a:pPr>
            <a:r>
              <a:rPr lang="en-US" sz="3000"/>
              <a:t>通信中は回線が独占されるため、他の端末が接続しようとしても</a:t>
            </a:r>
            <a:br>
              <a:rPr lang="en-US" sz="3000"/>
            </a:br>
            <a:r>
              <a:rPr lang="en-US" sz="3000"/>
              <a:t>つながりません。</a:t>
            </a:r>
            <a:endParaRPr sz="3000"/>
          </a:p>
          <a:p>
            <a:pPr marL="0" lvl="0" indent="0" algn="l" rtl="0">
              <a:lnSpc>
                <a:spcPct val="115000"/>
              </a:lnSpc>
              <a:spcBef>
                <a:spcPts val="2500"/>
              </a:spcBef>
              <a:spcAft>
                <a:spcPts val="2500"/>
              </a:spcAft>
              <a:buClr>
                <a:schemeClr val="dk1"/>
              </a:buClr>
              <a:buSzPts val="1100"/>
              <a:buFont typeface="Arial"/>
              <a:buNone/>
            </a:pPr>
            <a:r>
              <a:rPr lang="en-US" sz="3000"/>
              <a:t>公衆電話回線はこの方式です。料金は通常、接続時間に応じて課金</a:t>
            </a:r>
            <a:br>
              <a:rPr lang="en-US" sz="3000"/>
            </a:br>
            <a:r>
              <a:rPr lang="en-US" sz="3000"/>
              <a:t>される従量制です。</a:t>
            </a:r>
            <a:endParaRPr sz="3000"/>
          </a:p>
        </p:txBody>
      </p:sp>
      <p:pic>
        <p:nvPicPr>
          <p:cNvPr id="499" name="Google Shape;499;p79"/>
          <p:cNvPicPr preferRelativeResize="0"/>
          <p:nvPr/>
        </p:nvPicPr>
        <p:blipFill rotWithShape="1">
          <a:blip r:embed="rId3">
            <a:alphaModFix/>
          </a:blip>
          <a:srcRect b="6358"/>
          <a:stretch/>
        </p:blipFill>
        <p:spPr>
          <a:xfrm>
            <a:off x="2041150" y="6038850"/>
            <a:ext cx="9144000" cy="355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05" name="Google Shape;505;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34</a:t>
            </a:fld>
            <a:endParaRPr/>
          </a:p>
        </p:txBody>
      </p:sp>
      <p:sp>
        <p:nvSpPr>
          <p:cNvPr id="506" name="Google Shape;506;p8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07" name="Google Shape;507;p8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sp>
        <p:nvSpPr>
          <p:cNvPr id="513" name="Google Shape;513;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14" name="Google Shape;514;p81"/>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交換機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通す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物理的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確保する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独占する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公衆電話回線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接続時間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課金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従量制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
        <p:nvSpPr>
          <p:cNvPr id="520" name="Google Shape;520;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521" name="Google Shape;521;p82"/>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交換機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通す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物理的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確保する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独占する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公衆電話回線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接続時間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課金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従量制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27" name="Google Shape;527;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37</a:t>
            </a:fld>
            <a:endParaRPr/>
          </a:p>
        </p:txBody>
      </p:sp>
      <p:sp>
        <p:nvSpPr>
          <p:cNvPr id="528" name="Google Shape;528;p8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29" name="Google Shape;529;p8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パケット交換方式</a:t>
            </a:r>
            <a:endParaRPr b="0"/>
          </a:p>
        </p:txBody>
      </p:sp>
      <p:sp>
        <p:nvSpPr>
          <p:cNvPr id="535" name="Google Shape;535;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536" name="Google Shape;536;p84"/>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データをパケットと呼ばれる小さな単位に分割し、共有回線を経由して相手に送る方式がパケット交換方式です。</a:t>
            </a:r>
            <a:endParaRPr sz="3000"/>
          </a:p>
          <a:p>
            <a:pPr marL="0" lvl="0" indent="0" algn="l" rtl="0">
              <a:lnSpc>
                <a:spcPct val="115000"/>
              </a:lnSpc>
              <a:spcBef>
                <a:spcPts val="2500"/>
              </a:spcBef>
              <a:spcAft>
                <a:spcPts val="0"/>
              </a:spcAft>
              <a:buClr>
                <a:schemeClr val="dk1"/>
              </a:buClr>
              <a:buSzPts val="1100"/>
              <a:buFont typeface="Arial"/>
              <a:buNone/>
            </a:pPr>
            <a:r>
              <a:rPr lang="en-US" sz="3000"/>
              <a:t>パケット交換方式では、複数の端末が回線を共有することができるため効率的ですが、通信速度は遅くなります。</a:t>
            </a:r>
            <a:endParaRPr sz="3000"/>
          </a:p>
          <a:p>
            <a:pPr marL="0" lvl="0" indent="0" algn="l" rtl="0">
              <a:lnSpc>
                <a:spcPct val="115000"/>
              </a:lnSpc>
              <a:spcBef>
                <a:spcPts val="2500"/>
              </a:spcBef>
              <a:spcAft>
                <a:spcPts val="2500"/>
              </a:spcAft>
              <a:buClr>
                <a:schemeClr val="dk1"/>
              </a:buClr>
              <a:buSzPts val="1100"/>
              <a:buFont typeface="Arial"/>
              <a:buNone/>
            </a:pPr>
            <a:r>
              <a:rPr lang="en-US" sz="3000"/>
              <a:t>通信費用は、パケット単位でも従量制か、固定料金制です。</a:t>
            </a:r>
            <a:endParaRPr sz="3000"/>
          </a:p>
        </p:txBody>
      </p:sp>
      <p:pic>
        <p:nvPicPr>
          <p:cNvPr id="537" name="Google Shape;537;p84"/>
          <p:cNvPicPr preferRelativeResize="0"/>
          <p:nvPr/>
        </p:nvPicPr>
        <p:blipFill rotWithShape="1">
          <a:blip r:embed="rId3">
            <a:alphaModFix/>
          </a:blip>
          <a:srcRect t="9238" b="8198"/>
          <a:stretch/>
        </p:blipFill>
        <p:spPr>
          <a:xfrm>
            <a:off x="1577975" y="6085475"/>
            <a:ext cx="9848850" cy="3350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43" name="Google Shape;543;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544" name="Google Shape;544;p8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45" name="Google Shape;545;p8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89" name="Google Shape;289;p50"/>
          <p:cNvSpPr txBox="1">
            <a:spLocks noGrp="1"/>
          </p:cNvSpPr>
          <p:nvPr>
            <p:ph type="body" idx="1"/>
          </p:nvPr>
        </p:nvSpPr>
        <p:spPr>
          <a:xfrm>
            <a:off x="952500" y="2292051"/>
            <a:ext cx="11099700" cy="69531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日本語の文章をベトナム語に翻訳することができる</a:t>
            </a:r>
            <a:endParaRPr>
              <a:solidFill>
                <a:schemeClr val="dk1"/>
              </a:solidFill>
            </a:endParaRPr>
          </a:p>
          <a:p>
            <a:pPr marL="0" lvl="0" indent="0" algn="l" rtl="0">
              <a:lnSpc>
                <a:spcPct val="80000"/>
              </a:lnSpc>
              <a:spcBef>
                <a:spcPts val="2400"/>
              </a:spcBef>
              <a:spcAft>
                <a:spcPts val="0"/>
              </a:spcAft>
              <a:buNone/>
            </a:pPr>
            <a:endParaRPr/>
          </a:p>
        </p:txBody>
      </p:sp>
      <p:sp>
        <p:nvSpPr>
          <p:cNvPr id="290" name="Google Shape;290;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551" name="Google Shape;551;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52" name="Google Shape;552;p86"/>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分割</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共有回線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経由</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効率的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通信費用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パケット単位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従量制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固定料金制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558" name="Google Shape;558;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559" name="Google Shape;559;p87"/>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分割</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共有回線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経由</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効率的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通信費用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パケット単位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従量制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固定料金制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65" name="Google Shape;565;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42</a:t>
            </a:fld>
            <a:endParaRPr/>
          </a:p>
        </p:txBody>
      </p:sp>
      <p:sp>
        <p:nvSpPr>
          <p:cNvPr id="566" name="Google Shape;566;p8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67" name="Google Shape;567;p8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ATM交換方式</a:t>
            </a:r>
            <a:endParaRPr b="0"/>
          </a:p>
        </p:txBody>
      </p:sp>
      <p:sp>
        <p:nvSpPr>
          <p:cNvPr id="573" name="Google Shape;573;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43</a:t>
            </a:fld>
            <a:endParaRPr/>
          </a:p>
        </p:txBody>
      </p:sp>
      <p:sp>
        <p:nvSpPr>
          <p:cNvPr id="574" name="Google Shape;574;p89"/>
          <p:cNvSpPr txBox="1"/>
          <p:nvPr/>
        </p:nvSpPr>
        <p:spPr>
          <a:xfrm>
            <a:off x="356650" y="2170250"/>
            <a:ext cx="12781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000"/>
              <a:t>ATM交換方式は、回線交換方式とパケット交換方式、両方のいいところ</a:t>
            </a:r>
            <a:br>
              <a:rPr lang="en-US" sz="3000"/>
            </a:br>
            <a:r>
              <a:rPr lang="en-US" sz="3000"/>
              <a:t>を取り入れた方法です。あらゆる種類のデータを固定長（53バイト）の</a:t>
            </a:r>
            <a:br>
              <a:rPr lang="en-US" sz="3000"/>
            </a:br>
            <a:r>
              <a:rPr lang="en-US" sz="3000"/>
              <a:t>セルと呼ばれる単位に区切り、それぞれに宛先をつけた上で送信します。</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80" name="Google Shape;580;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44</a:t>
            </a:fld>
            <a:endParaRPr/>
          </a:p>
        </p:txBody>
      </p:sp>
      <p:sp>
        <p:nvSpPr>
          <p:cNvPr id="581" name="Google Shape;581;p9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82" name="Google Shape;582;p9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45</a:t>
            </a:fld>
            <a:endParaRPr/>
          </a:p>
        </p:txBody>
      </p:sp>
      <p:sp>
        <p:nvSpPr>
          <p:cNvPr id="588" name="Google Shape;588;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9" name="Google Shape;589;p91"/>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ATM交換方式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両方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取り入れる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あらゆる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種類</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固定長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宛先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
        <p:nvSpPr>
          <p:cNvPr id="595" name="Google Shape;595;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596" name="Google Shape;596;p92"/>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ATM交換方式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両方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取り入れる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あらゆる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種類</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固定長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宛先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02" name="Google Shape;602;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47</a:t>
            </a:fld>
            <a:endParaRPr/>
          </a:p>
        </p:txBody>
      </p:sp>
      <p:sp>
        <p:nvSpPr>
          <p:cNvPr id="603" name="Google Shape;603;p9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04" name="Google Shape;604;p9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WANサービスの種類</a:t>
            </a:r>
            <a:endParaRPr/>
          </a:p>
        </p:txBody>
      </p:sp>
      <p:sp>
        <p:nvSpPr>
          <p:cNvPr id="610" name="Google Shape;610;p9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WANサービスの種類</a:t>
            </a:r>
            <a:endParaRPr b="0"/>
          </a:p>
        </p:txBody>
      </p:sp>
      <p:sp>
        <p:nvSpPr>
          <p:cNvPr id="616" name="Google Shape;616;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49</a:t>
            </a:fld>
            <a:endParaRPr/>
          </a:p>
        </p:txBody>
      </p:sp>
      <p:sp>
        <p:nvSpPr>
          <p:cNvPr id="617" name="Google Shape;617;p95"/>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現在個人向けや会社向けに様々な種類のWANサービスが提供されて</a:t>
            </a:r>
            <a:br>
              <a:rPr lang="en-US" sz="3000"/>
            </a:br>
            <a:r>
              <a:rPr lang="en-US" sz="3000"/>
              <a:t>います。以下は代表的なWANサービスを3つ説明します。</a:t>
            </a:r>
            <a:endParaRPr sz="3000"/>
          </a:p>
          <a:p>
            <a:pPr marL="0" lvl="0" indent="0" algn="l" rtl="0">
              <a:lnSpc>
                <a:spcPct val="115000"/>
              </a:lnSpc>
              <a:spcBef>
                <a:spcPts val="2500"/>
              </a:spcBef>
              <a:spcAft>
                <a:spcPts val="0"/>
              </a:spcAft>
              <a:buClr>
                <a:schemeClr val="dk1"/>
              </a:buClr>
              <a:buSzPts val="1100"/>
              <a:buFont typeface="Arial"/>
              <a:buNone/>
            </a:pPr>
            <a:r>
              <a:rPr lang="en-US" sz="3000"/>
              <a:t>・ADSL（Asymmetric Digital Subcriber Line）</a:t>
            </a:r>
            <a:endParaRPr sz="3000"/>
          </a:p>
          <a:p>
            <a:pPr marL="0" lvl="0" indent="0" algn="l" rtl="0">
              <a:lnSpc>
                <a:spcPct val="115000"/>
              </a:lnSpc>
              <a:spcBef>
                <a:spcPts val="2500"/>
              </a:spcBef>
              <a:spcAft>
                <a:spcPts val="0"/>
              </a:spcAft>
              <a:buClr>
                <a:schemeClr val="dk1"/>
              </a:buClr>
              <a:buSzPts val="1100"/>
              <a:buFont typeface="Arial"/>
              <a:buNone/>
            </a:pPr>
            <a:r>
              <a:rPr lang="en-US" sz="3000"/>
              <a:t>・CATV  (Community Antenna Television )</a:t>
            </a:r>
            <a:endParaRPr sz="3000"/>
          </a:p>
          <a:p>
            <a:pPr marL="0" lvl="0" indent="0" algn="l" rtl="0">
              <a:lnSpc>
                <a:spcPct val="115000"/>
              </a:lnSpc>
              <a:spcBef>
                <a:spcPts val="2500"/>
              </a:spcBef>
              <a:spcAft>
                <a:spcPts val="2500"/>
              </a:spcAft>
              <a:buClr>
                <a:schemeClr val="dk1"/>
              </a:buClr>
              <a:buSzPts val="1100"/>
              <a:buFont typeface="Arial"/>
              <a:buNone/>
            </a:pPr>
            <a:r>
              <a:rPr lang="en-US" sz="3000"/>
              <a:t>・FTTH  (Fiber To The Home)</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6" name="Google Shape;296;p51"/>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a:t>前回の復習</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カタカナ語とアルファベット語の発声練習</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WANは広域ネットワーク</a:t>
            </a:r>
            <a:endParaRPr sz="3600">
              <a:solidFill>
                <a:schemeClr val="dk1"/>
              </a:solidFill>
            </a:endParaRPr>
          </a:p>
          <a:p>
            <a:pPr marL="457200" lvl="0" indent="-457200" algn="l" rtl="0">
              <a:lnSpc>
                <a:spcPct val="150000"/>
              </a:lnSpc>
              <a:spcBef>
                <a:spcPts val="0"/>
              </a:spcBef>
              <a:spcAft>
                <a:spcPts val="0"/>
              </a:spcAft>
              <a:buSzPts val="3600"/>
              <a:buAutoNum type="arabicPeriod"/>
            </a:pPr>
            <a:r>
              <a:rPr lang="en-US" sz="3600"/>
              <a:t>WANの形態</a:t>
            </a:r>
            <a:endParaRPr sz="3600"/>
          </a:p>
          <a:p>
            <a:pPr marL="457200" lvl="0" indent="-457200" algn="l" rtl="0">
              <a:lnSpc>
                <a:spcPct val="150000"/>
              </a:lnSpc>
              <a:spcBef>
                <a:spcPts val="0"/>
              </a:spcBef>
              <a:spcAft>
                <a:spcPts val="0"/>
              </a:spcAft>
              <a:buSzPts val="3600"/>
              <a:buAutoNum type="arabicPeriod"/>
            </a:pPr>
            <a:r>
              <a:rPr lang="en-US" sz="3600"/>
              <a:t>WANサービス</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練習問題</a:t>
            </a:r>
            <a:endParaRPr sz="3600"/>
          </a:p>
          <a:p>
            <a:pPr marL="0" lvl="0" indent="0" algn="l" rtl="0">
              <a:lnSpc>
                <a:spcPct val="150000"/>
              </a:lnSpc>
              <a:spcBef>
                <a:spcPts val="2400"/>
              </a:spcBef>
              <a:spcAft>
                <a:spcPts val="0"/>
              </a:spcAft>
              <a:buNone/>
            </a:pPr>
            <a:endParaRPr sz="3600"/>
          </a:p>
        </p:txBody>
      </p:sp>
      <p:sp>
        <p:nvSpPr>
          <p:cNvPr id="297" name="Google Shape;297;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23" name="Google Shape;623;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50</a:t>
            </a:fld>
            <a:endParaRPr/>
          </a:p>
        </p:txBody>
      </p:sp>
      <p:sp>
        <p:nvSpPr>
          <p:cNvPr id="624" name="Google Shape;624;p9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25" name="Google Shape;625;p9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631" name="Google Shape;631;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32" name="Google Shape;632;p97"/>
          <p:cNvGraphicFramePr/>
          <p:nvPr/>
        </p:nvGraphicFramePr>
        <p:xfrm>
          <a:off x="322871" y="2113346"/>
          <a:ext cx="11391675" cy="6955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現在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個人向け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会社向け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提供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代表的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ADSL</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CATV</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FTTH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説明する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
        <p:nvSpPr>
          <p:cNvPr id="638" name="Google Shape;638;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639" name="Google Shape;639;p98"/>
          <p:cNvGraphicFramePr/>
          <p:nvPr/>
        </p:nvGraphicFramePr>
        <p:xfrm>
          <a:off x="322871" y="2113346"/>
          <a:ext cx="11391675" cy="6955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現在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個人向け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会社向け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提供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代表的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ADSL</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CATV</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FTTH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説明する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45" name="Google Shape;645;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53</a:t>
            </a:fld>
            <a:endParaRPr/>
          </a:p>
        </p:txBody>
      </p:sp>
      <p:sp>
        <p:nvSpPr>
          <p:cNvPr id="646" name="Google Shape;646;p9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47" name="Google Shape;647;p9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ADSL</a:t>
            </a:r>
            <a:endParaRPr b="0"/>
          </a:p>
        </p:txBody>
      </p:sp>
      <p:sp>
        <p:nvSpPr>
          <p:cNvPr id="653" name="Google Shape;653;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54</a:t>
            </a:fld>
            <a:endParaRPr/>
          </a:p>
        </p:txBody>
      </p:sp>
      <p:sp>
        <p:nvSpPr>
          <p:cNvPr id="654" name="Google Shape;654;p100"/>
          <p:cNvSpPr txBox="1"/>
          <p:nvPr/>
        </p:nvSpPr>
        <p:spPr>
          <a:xfrm>
            <a:off x="289000" y="2169738"/>
            <a:ext cx="1264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2900"/>
              <a:t>ADSLは、既存のアナログ電話回線を利用した高速データ通信サービスで、上り（送信）よりも下り（受信）の速度の方が速いという通信速度の非対称が特徴です。アナログ電話とデータ通信とで使用する周波数帯域を分ける</a:t>
            </a:r>
            <a:br>
              <a:rPr lang="en-US" sz="2900"/>
            </a:br>
            <a:r>
              <a:rPr lang="en-US" sz="2900"/>
              <a:t>ため、電話とインターネット接続を同時に使うことができます。</a:t>
            </a:r>
            <a:endParaRPr sz="2900"/>
          </a:p>
          <a:p>
            <a:pPr marL="0" lvl="0" indent="0" algn="l" rtl="0">
              <a:lnSpc>
                <a:spcPct val="115000"/>
              </a:lnSpc>
              <a:spcBef>
                <a:spcPts val="2500"/>
              </a:spcBef>
              <a:spcAft>
                <a:spcPts val="2500"/>
              </a:spcAft>
              <a:buClr>
                <a:schemeClr val="dk1"/>
              </a:buClr>
              <a:buSzPts val="1100"/>
              <a:buFont typeface="Arial"/>
              <a:buNone/>
            </a:pPr>
            <a:r>
              <a:rPr lang="en-US" sz="2900"/>
              <a:t>ADSLでは音声信号とデータ信号との分離や合成にはスプリッタを使い、 </a:t>
            </a:r>
            <a:br>
              <a:rPr lang="en-US" sz="2900"/>
            </a:br>
            <a:r>
              <a:rPr lang="en-US" sz="2900"/>
              <a:t>アナログ信号とデジタル信号の変換にはADSLモデムを用います。各機器の接続は以下のようになります。</a:t>
            </a:r>
            <a:endParaRPr sz="2900"/>
          </a:p>
        </p:txBody>
      </p:sp>
      <p:pic>
        <p:nvPicPr>
          <p:cNvPr id="655" name="Google Shape;655;p100"/>
          <p:cNvPicPr preferRelativeResize="0"/>
          <p:nvPr/>
        </p:nvPicPr>
        <p:blipFill rotWithShape="1">
          <a:blip r:embed="rId3">
            <a:alphaModFix/>
          </a:blip>
          <a:srcRect t="10022" b="8030"/>
          <a:stretch/>
        </p:blipFill>
        <p:spPr>
          <a:xfrm>
            <a:off x="1498225" y="6226400"/>
            <a:ext cx="10229850" cy="31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61" name="Google Shape;661;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55</a:t>
            </a:fld>
            <a:endParaRPr/>
          </a:p>
        </p:txBody>
      </p:sp>
      <p:sp>
        <p:nvSpPr>
          <p:cNvPr id="662" name="Google Shape;662;p10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63" name="Google Shape;663;p10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56</a:t>
            </a:fld>
            <a:endParaRPr/>
          </a:p>
        </p:txBody>
      </p:sp>
      <p:sp>
        <p:nvSpPr>
          <p:cNvPr id="669" name="Google Shape;669;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0" name="Google Shape;670;p102"/>
          <p:cNvGraphicFramePr/>
          <p:nvPr/>
        </p:nvGraphicFramePr>
        <p:xfrm>
          <a:off x="322871" y="2113346"/>
          <a:ext cx="11391675" cy="76505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既存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アナログ</a:t>
                      </a:r>
                      <a:r>
                        <a:rPr lang="en-US" sz="3000">
                          <a:solidFill>
                            <a:schemeClr val="dk1"/>
                          </a:solidFill>
                        </a:rPr>
                        <a:t>電話回線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上り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下り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非対称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特徴</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周波数帯域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音声信号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分離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l"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合成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57</a:t>
            </a:fld>
            <a:endParaRPr/>
          </a:p>
        </p:txBody>
      </p:sp>
      <p:graphicFrame>
        <p:nvGraphicFramePr>
          <p:cNvPr id="676" name="Google Shape;676;p103"/>
          <p:cNvGraphicFramePr/>
          <p:nvPr/>
        </p:nvGraphicFramePr>
        <p:xfrm>
          <a:off x="322871" y="2113346"/>
          <a:ext cx="11391675" cy="5564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0" lvl="0" indent="0" algn="l" rtl="0">
                        <a:spcBef>
                          <a:spcPts val="0"/>
                        </a:spcBef>
                        <a:spcAft>
                          <a:spcPts val="0"/>
                        </a:spcAft>
                        <a:buNone/>
                      </a:pPr>
                      <a:r>
                        <a:rPr lang="en-US" sz="3000"/>
                        <a:t> 11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合成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12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スプリッタ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13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アナログ信号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14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solidFill>
                            <a:schemeClr val="dk1"/>
                          </a:solidFill>
                        </a:rPr>
                        <a:t>デジタル信号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15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変換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16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用いる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17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各機器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677" name="Google Shape;677;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0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83" name="Google Shape;683;p10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684" name="Google Shape;684;p10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85" name="Google Shape;685;p10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CATVとFTTH</a:t>
            </a:r>
            <a:endParaRPr b="0"/>
          </a:p>
        </p:txBody>
      </p:sp>
      <p:sp>
        <p:nvSpPr>
          <p:cNvPr id="691" name="Google Shape;691;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692" name="Google Shape;692;p105"/>
          <p:cNvSpPr txBox="1"/>
          <p:nvPr/>
        </p:nvSpPr>
        <p:spPr>
          <a:xfrm>
            <a:off x="356650" y="2170250"/>
            <a:ext cx="1279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CATVはケーブルテレビの回線を利用して、インターネット接続を行うサービスです。ADSL同様、下り速度が速く、上り速度が遅いのが一般的です。接続には、CATVモデムが必要になります。</a:t>
            </a:r>
            <a:endParaRPr sz="3000"/>
          </a:p>
          <a:p>
            <a:pPr marL="0" lvl="0" indent="0" algn="l" rtl="0">
              <a:lnSpc>
                <a:spcPct val="115000"/>
              </a:lnSpc>
              <a:spcBef>
                <a:spcPts val="2500"/>
              </a:spcBef>
              <a:spcAft>
                <a:spcPts val="0"/>
              </a:spcAft>
              <a:buClr>
                <a:schemeClr val="dk1"/>
              </a:buClr>
              <a:buSzPts val="1100"/>
              <a:buFont typeface="Arial"/>
              <a:buNone/>
            </a:pPr>
            <a:r>
              <a:rPr lang="en-US" sz="3000">
                <a:solidFill>
                  <a:schemeClr val="dk1"/>
                </a:solidFill>
              </a:rPr>
              <a:t>FTTHは光ファイバー回線を各家庭まで引き込み、電話やケーブル</a:t>
            </a:r>
            <a:br>
              <a:rPr lang="en-US" sz="3000">
                <a:solidFill>
                  <a:schemeClr val="dk1"/>
                </a:solidFill>
              </a:rPr>
            </a:br>
            <a:r>
              <a:rPr lang="en-US" sz="3000">
                <a:solidFill>
                  <a:schemeClr val="dk1"/>
                </a:solidFill>
              </a:rPr>
              <a:t>テレビ、インターネットを統合した通信を実現する、高速データ通信</a:t>
            </a:r>
            <a:br>
              <a:rPr lang="en-US" sz="3000">
                <a:solidFill>
                  <a:schemeClr val="dk1"/>
                </a:solidFill>
              </a:rPr>
            </a:br>
            <a:r>
              <a:rPr lang="en-US" sz="3000">
                <a:solidFill>
                  <a:schemeClr val="dk1"/>
                </a:solidFill>
              </a:rPr>
              <a:t>サービスです。</a:t>
            </a:r>
            <a:endParaRPr sz="3000"/>
          </a:p>
          <a:p>
            <a:pPr marL="0" lvl="0" indent="0" algn="l" rtl="0">
              <a:lnSpc>
                <a:spcPct val="115000"/>
              </a:lnSpc>
              <a:spcBef>
                <a:spcPts val="2500"/>
              </a:spcBef>
              <a:spcAft>
                <a:spcPts val="2500"/>
              </a:spcAft>
              <a:buClr>
                <a:schemeClr val="dk1"/>
              </a:buClr>
              <a:buSzPts val="1100"/>
              <a:buFont typeface="Arial"/>
              <a:buNone/>
            </a:pP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復習</a:t>
            </a:r>
            <a:endParaRPr/>
          </a:p>
        </p:txBody>
      </p:sp>
      <p:sp>
        <p:nvSpPr>
          <p:cNvPr id="303" name="Google Shape;303;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98" name="Google Shape;698;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60</a:t>
            </a:fld>
            <a:endParaRPr/>
          </a:p>
        </p:txBody>
      </p:sp>
      <p:sp>
        <p:nvSpPr>
          <p:cNvPr id="699" name="Google Shape;699;p10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700" name="Google Shape;700;p10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sp>
        <p:nvSpPr>
          <p:cNvPr id="706" name="Google Shape;706;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07" name="Google Shape;707;p107"/>
          <p:cNvGraphicFramePr/>
          <p:nvPr/>
        </p:nvGraphicFramePr>
        <p:xfrm>
          <a:off x="322871" y="2113346"/>
          <a:ext cx="11391675" cy="6955000"/>
        </p:xfrm>
        <a:graphic>
          <a:graphicData uri="http://schemas.openxmlformats.org/drawingml/2006/table">
            <a:tbl>
              <a:tblPr>
                <a:noFill/>
                <a:tableStyleId>{570D1E86-E6D4-478B-A4E1-8D48AED68572}</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ケーブル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一般的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速い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遅い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必要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光ファイバー</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各家庭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統合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実現</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713" name="Google Shape;713;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62</a:t>
            </a:fld>
            <a:endParaRPr/>
          </a:p>
        </p:txBody>
      </p:sp>
      <p:sp>
        <p:nvSpPr>
          <p:cNvPr id="714" name="Google Shape;714;p10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715" name="Google Shape;715;p10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CATV</a:t>
            </a:r>
            <a:endParaRPr b="0"/>
          </a:p>
        </p:txBody>
      </p:sp>
      <p:sp>
        <p:nvSpPr>
          <p:cNvPr id="721" name="Google Shape;721;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722" name="Google Shape;722;p109"/>
          <p:cNvSpPr txBox="1"/>
          <p:nvPr/>
        </p:nvSpPr>
        <p:spPr>
          <a:xfrm>
            <a:off x="356650" y="2170250"/>
            <a:ext cx="125130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CATVはケーブルテレビの回線を利用して、インターネット接続を行うサービスです。ADSL同様、下り速度が速く、上り速度が遅いのが一般的です。接続には、CATVモデムが必要になります。</a:t>
            </a:r>
            <a:endParaRPr sz="3000"/>
          </a:p>
          <a:p>
            <a:pPr marL="0" lvl="0" indent="0" algn="l" rtl="0">
              <a:lnSpc>
                <a:spcPct val="115000"/>
              </a:lnSpc>
              <a:spcBef>
                <a:spcPts val="2500"/>
              </a:spcBef>
              <a:spcAft>
                <a:spcPts val="2500"/>
              </a:spcAft>
              <a:buClr>
                <a:schemeClr val="dk1"/>
              </a:buClr>
              <a:buSzPts val="1100"/>
              <a:buFont typeface="Arial"/>
              <a:buNone/>
            </a:pPr>
            <a:endParaRPr sz="3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FTTH</a:t>
            </a:r>
            <a:endParaRPr b="0"/>
          </a:p>
        </p:txBody>
      </p:sp>
      <p:sp>
        <p:nvSpPr>
          <p:cNvPr id="728" name="Google Shape;728;p11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729" name="Google Shape;729;p110"/>
          <p:cNvSpPr txBox="1"/>
          <p:nvPr/>
        </p:nvSpPr>
        <p:spPr>
          <a:xfrm>
            <a:off x="356650" y="2170250"/>
            <a:ext cx="1264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FTTHは光ファイバー回線を各家庭まで引き込み、電話やケーブル</a:t>
            </a:r>
            <a:br>
              <a:rPr lang="en-US" sz="3000"/>
            </a:br>
            <a:r>
              <a:rPr lang="en-US" sz="3000"/>
              <a:t>テレビ、インターネットを統合した通信を実現する、高速データ通信サービスです。</a:t>
            </a:r>
            <a:endParaRPr sz="3000"/>
          </a:p>
          <a:p>
            <a:pPr marL="0" lvl="0" indent="0" algn="l" rtl="0">
              <a:lnSpc>
                <a:spcPct val="115000"/>
              </a:lnSpc>
              <a:spcBef>
                <a:spcPts val="2500"/>
              </a:spcBef>
              <a:spcAft>
                <a:spcPts val="2500"/>
              </a:spcAft>
              <a:buClr>
                <a:schemeClr val="dk1"/>
              </a:buClr>
              <a:buSzPts val="1100"/>
              <a:buFont typeface="Arial"/>
              <a:buNone/>
            </a:pPr>
            <a:endParaRPr sz="3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 練習問題</a:t>
            </a:r>
            <a:endParaRPr/>
          </a:p>
        </p:txBody>
      </p:sp>
      <p:sp>
        <p:nvSpPr>
          <p:cNvPr id="735" name="Google Shape;735;p11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1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問題1</a:t>
            </a:r>
            <a:endParaRPr sz="5800"/>
          </a:p>
        </p:txBody>
      </p:sp>
      <p:sp>
        <p:nvSpPr>
          <p:cNvPr id="741" name="Google Shape;741;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66</a:t>
            </a:fld>
            <a:endParaRPr/>
          </a:p>
        </p:txBody>
      </p:sp>
      <p:sp>
        <p:nvSpPr>
          <p:cNvPr id="742" name="Google Shape;742;p112"/>
          <p:cNvSpPr txBox="1">
            <a:spLocks noGrp="1"/>
          </p:cNvSpPr>
          <p:nvPr>
            <p:ph type="body" idx="1"/>
          </p:nvPr>
        </p:nvSpPr>
        <p:spPr>
          <a:xfrm>
            <a:off x="723900" y="6857900"/>
            <a:ext cx="11764800" cy="22308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err="1">
                <a:highlight>
                  <a:srgbClr val="FFFF00"/>
                </a:highlight>
              </a:rPr>
              <a:t>スプリッタ</a:t>
            </a:r>
            <a:endParaRPr dirty="0">
              <a:highlight>
                <a:srgbClr val="FFFF00"/>
              </a:highlight>
            </a:endParaRPr>
          </a:p>
          <a:p>
            <a:pPr marL="457200" lvl="0" indent="-431800" algn="l" rtl="0">
              <a:lnSpc>
                <a:spcPct val="115000"/>
              </a:lnSpc>
              <a:spcBef>
                <a:spcPts val="0"/>
              </a:spcBef>
              <a:spcAft>
                <a:spcPts val="0"/>
              </a:spcAft>
              <a:buSzPts val="3200"/>
              <a:buAutoNum type="arabicPeriod"/>
            </a:pPr>
            <a:r>
              <a:rPr lang="en-US" dirty="0" err="1"/>
              <a:t>ターミナルアダプタ</a:t>
            </a:r>
            <a:endParaRPr dirty="0"/>
          </a:p>
          <a:p>
            <a:pPr marL="457200" lvl="0" indent="-431800" algn="l" rtl="0">
              <a:lnSpc>
                <a:spcPct val="115000"/>
              </a:lnSpc>
              <a:spcBef>
                <a:spcPts val="0"/>
              </a:spcBef>
              <a:spcAft>
                <a:spcPts val="0"/>
              </a:spcAft>
              <a:buSzPts val="3200"/>
              <a:buAutoNum type="arabicPeriod"/>
            </a:pPr>
            <a:r>
              <a:rPr lang="en-US" dirty="0" err="1"/>
              <a:t>ダイヤルアップルータ</a:t>
            </a:r>
            <a:endParaRPr dirty="0"/>
          </a:p>
          <a:p>
            <a:pPr marL="457200" lvl="0" indent="-431800" algn="l" rtl="0">
              <a:lnSpc>
                <a:spcPct val="115000"/>
              </a:lnSpc>
              <a:spcBef>
                <a:spcPts val="0"/>
              </a:spcBef>
              <a:spcAft>
                <a:spcPts val="0"/>
              </a:spcAft>
              <a:buSzPts val="3200"/>
              <a:buAutoNum type="arabicPeriod"/>
            </a:pPr>
            <a:r>
              <a:rPr lang="en-US" dirty="0" err="1">
                <a:solidFill>
                  <a:schemeClr val="tx1"/>
                </a:solidFill>
              </a:rPr>
              <a:t>ハブ</a:t>
            </a:r>
            <a:endParaRPr dirty="0">
              <a:solidFill>
                <a:schemeClr val="tx1"/>
              </a:solidFill>
            </a:endParaRPr>
          </a:p>
        </p:txBody>
      </p:sp>
      <p:sp>
        <p:nvSpPr>
          <p:cNvPr id="743" name="Google Shape;743;p112"/>
          <p:cNvSpPr txBox="1">
            <a:spLocks noGrp="1"/>
          </p:cNvSpPr>
          <p:nvPr>
            <p:ph type="body" idx="1"/>
          </p:nvPr>
        </p:nvSpPr>
        <p:spPr>
          <a:xfrm>
            <a:off x="647700" y="2133500"/>
            <a:ext cx="117648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既存の電話回線を利用したADSLサービスで、ADSLモデムと電話機を接続する装置Aはどれですか。</a:t>
            </a:r>
            <a:endParaRPr sz="3600"/>
          </a:p>
        </p:txBody>
      </p:sp>
      <p:pic>
        <p:nvPicPr>
          <p:cNvPr id="744" name="Google Shape;744;p112"/>
          <p:cNvPicPr preferRelativeResize="0"/>
          <p:nvPr/>
        </p:nvPicPr>
        <p:blipFill>
          <a:blip r:embed="rId3">
            <a:alphaModFix/>
          </a:blip>
          <a:stretch>
            <a:fillRect/>
          </a:stretch>
        </p:blipFill>
        <p:spPr>
          <a:xfrm>
            <a:off x="2022675" y="3425900"/>
            <a:ext cx="8620850" cy="3376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1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問題2</a:t>
            </a:r>
            <a:endParaRPr sz="5800"/>
          </a:p>
        </p:txBody>
      </p:sp>
      <p:sp>
        <p:nvSpPr>
          <p:cNvPr id="750" name="Google Shape;750;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67</a:t>
            </a:fld>
            <a:endParaRPr/>
          </a:p>
        </p:txBody>
      </p:sp>
      <p:sp>
        <p:nvSpPr>
          <p:cNvPr id="751" name="Google Shape;751;p113"/>
          <p:cNvSpPr txBox="1">
            <a:spLocks noGrp="1"/>
          </p:cNvSpPr>
          <p:nvPr>
            <p:ph type="body" idx="1"/>
          </p:nvPr>
        </p:nvSpPr>
        <p:spPr>
          <a:xfrm>
            <a:off x="723900" y="2971700"/>
            <a:ext cx="11764800" cy="5495400"/>
          </a:xfrm>
          <a:prstGeom prst="rect">
            <a:avLst/>
          </a:prstGeom>
          <a:noFill/>
          <a:ln>
            <a:noFill/>
          </a:ln>
        </p:spPr>
        <p:txBody>
          <a:bodyPr spcFirstLastPara="1" wrap="square" lIns="50800" tIns="50800" rIns="50800" bIns="50800" anchor="t" anchorCtr="0">
            <a:noAutofit/>
          </a:bodyPr>
          <a:lstStyle/>
          <a:p>
            <a:pPr marL="457200" lvl="0" indent="-419100" algn="l" rtl="0">
              <a:lnSpc>
                <a:spcPct val="115000"/>
              </a:lnSpc>
              <a:spcBef>
                <a:spcPts val="1700"/>
              </a:spcBef>
              <a:spcAft>
                <a:spcPts val="0"/>
              </a:spcAft>
              <a:buClr>
                <a:schemeClr val="dk1"/>
              </a:buClr>
              <a:buSzPts val="3000"/>
              <a:buAutoNum type="arabicPeriod"/>
            </a:pPr>
            <a:r>
              <a:rPr lang="en-US" sz="3000" dirty="0" err="1">
                <a:solidFill>
                  <a:schemeClr val="dk1"/>
                </a:solidFill>
              </a:rPr>
              <a:t>LAN間接続において経路の設定やプロトコル別のフィルタリングを行う方式である</a:t>
            </a:r>
            <a:r>
              <a:rPr lang="en-US" sz="3000" dirty="0">
                <a:solidFill>
                  <a:schemeClr val="dk1"/>
                </a:solidFill>
              </a:rPr>
              <a:t>。</a:t>
            </a:r>
            <a:endParaRPr sz="3000" dirty="0"/>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highlight>
                  <a:srgbClr val="FFFF00"/>
                </a:highlight>
              </a:rPr>
              <a:t>あらゆる種類のデータをセルと呼ばれる固定長のブロックに分割して伝送する方式である</a:t>
            </a:r>
            <a:r>
              <a:rPr lang="en-US" sz="3000" dirty="0">
                <a:solidFill>
                  <a:schemeClr val="dk1"/>
                </a:solidFill>
                <a:highlight>
                  <a:srgbClr val="FFFF00"/>
                </a:highlight>
              </a:rPr>
              <a:t>。</a:t>
            </a:r>
            <a:endParaRPr sz="3000" dirty="0">
              <a:highlight>
                <a:srgbClr val="FFFF00"/>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高速伝送を実現するためにヘッダ情報について誤り制御を行わない方式である</a:t>
            </a:r>
            <a:r>
              <a:rPr lang="en-US" sz="3000" dirty="0">
                <a:solidFill>
                  <a:schemeClr val="dk1"/>
                </a:solidFill>
              </a:rPr>
              <a:t>。</a:t>
            </a:r>
            <a:endParaRPr sz="3000" dirty="0"/>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マルチメディア用データを可変長のパケットを用いて効率よく伝送するための方式である</a:t>
            </a:r>
            <a:r>
              <a:rPr lang="en-US" sz="3000" dirty="0">
                <a:solidFill>
                  <a:schemeClr val="dk1"/>
                </a:solidFill>
              </a:rPr>
              <a:t>。</a:t>
            </a:r>
            <a:endParaRPr sz="3000" dirty="0"/>
          </a:p>
        </p:txBody>
      </p:sp>
      <p:sp>
        <p:nvSpPr>
          <p:cNvPr id="752" name="Google Shape;752;p113"/>
          <p:cNvSpPr txBox="1">
            <a:spLocks noGrp="1"/>
          </p:cNvSpPr>
          <p:nvPr>
            <p:ph type="body" idx="1"/>
          </p:nvPr>
        </p:nvSpPr>
        <p:spPr>
          <a:xfrm>
            <a:off x="495300" y="2285900"/>
            <a:ext cx="11989500" cy="658200"/>
          </a:xfrm>
          <a:prstGeom prst="rect">
            <a:avLst/>
          </a:prstGeom>
          <a:noFill/>
          <a:ln>
            <a:noFill/>
          </a:ln>
        </p:spPr>
        <p:txBody>
          <a:bodyPr spcFirstLastPara="1" wrap="square" lIns="50800" tIns="50800" rIns="50800" bIns="50800" anchor="t" anchorCtr="0">
            <a:noAutofit/>
          </a:bodyPr>
          <a:lstStyle/>
          <a:p>
            <a:pPr marL="139700" marR="101600" lvl="0" indent="0" algn="just" rtl="0">
              <a:lnSpc>
                <a:spcPct val="180000"/>
              </a:lnSpc>
              <a:spcBef>
                <a:spcPts val="0"/>
              </a:spcBef>
              <a:spcAft>
                <a:spcPts val="1100"/>
              </a:spcAft>
              <a:buClr>
                <a:schemeClr val="dk1"/>
              </a:buClr>
              <a:buSzPts val="1100"/>
              <a:buFont typeface="Arial"/>
              <a:buNone/>
            </a:pPr>
            <a:r>
              <a:rPr lang="en-US" sz="3000">
                <a:solidFill>
                  <a:srgbClr val="090909"/>
                </a:solidFill>
                <a:highlight>
                  <a:srgbClr val="FFFFFF"/>
                </a:highlight>
              </a:rPr>
              <a:t>ATM交換方式の説明として適切なものはどれか。</a:t>
            </a:r>
            <a:endParaRPr sz="3000">
              <a:solidFill>
                <a:srgbClr val="090909"/>
              </a:solidFill>
              <a:highlight>
                <a:srgbClr val="FFFFFF"/>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問題3</a:t>
            </a:r>
            <a:endParaRPr sz="5800"/>
          </a:p>
        </p:txBody>
      </p:sp>
      <p:sp>
        <p:nvSpPr>
          <p:cNvPr id="758" name="Google Shape;758;p1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68</a:t>
            </a:fld>
            <a:endParaRPr/>
          </a:p>
        </p:txBody>
      </p:sp>
      <p:sp>
        <p:nvSpPr>
          <p:cNvPr id="759" name="Google Shape;759;p114"/>
          <p:cNvSpPr txBox="1">
            <a:spLocks noGrp="1"/>
          </p:cNvSpPr>
          <p:nvPr>
            <p:ph type="body" idx="1"/>
          </p:nvPr>
        </p:nvSpPr>
        <p:spPr>
          <a:xfrm>
            <a:off x="723900" y="3428900"/>
            <a:ext cx="12143700" cy="5495400"/>
          </a:xfrm>
          <a:prstGeom prst="rect">
            <a:avLst/>
          </a:prstGeom>
          <a:noFill/>
          <a:ln>
            <a:noFill/>
          </a:ln>
        </p:spPr>
        <p:txBody>
          <a:bodyPr spcFirstLastPara="1" wrap="square" lIns="50800" tIns="50800" rIns="50800" bIns="50800" anchor="t" anchorCtr="0">
            <a:noAutofit/>
          </a:bodyPr>
          <a:lstStyle/>
          <a:p>
            <a:pPr marL="457200" lvl="0" indent="-419100" algn="l" rtl="0">
              <a:lnSpc>
                <a:spcPct val="115000"/>
              </a:lnSpc>
              <a:spcBef>
                <a:spcPts val="1700"/>
              </a:spcBef>
              <a:spcAft>
                <a:spcPts val="0"/>
              </a:spcAft>
              <a:buClr>
                <a:schemeClr val="dk1"/>
              </a:buClr>
              <a:buSzPts val="3000"/>
              <a:buAutoNum type="arabicPeriod"/>
            </a:pPr>
            <a:r>
              <a:rPr lang="en-US" sz="3000" dirty="0" err="1">
                <a:solidFill>
                  <a:schemeClr val="dk1"/>
                </a:solidFill>
              </a:rPr>
              <a:t>回線によって各端末がセンタとスター型に接続されているので端末同士の接続サービスが容易に実現できる</a:t>
            </a:r>
            <a:r>
              <a:rPr lang="en-US" sz="3000" dirty="0">
                <a:solidFill>
                  <a:schemeClr val="dk1"/>
                </a:solidFill>
              </a:rPr>
              <a:t>。</a:t>
            </a:r>
            <a:endParaRPr sz="3000" dirty="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highlight>
                  <a:srgbClr val="FFFF00"/>
                </a:highlight>
              </a:rPr>
              <a:t>上りより下りの回線速度が速い非対称通信である</a:t>
            </a:r>
            <a:r>
              <a:rPr lang="en-US" sz="3000" dirty="0">
                <a:solidFill>
                  <a:schemeClr val="dk1"/>
                </a:solidFill>
                <a:highlight>
                  <a:srgbClr val="FFFF00"/>
                </a:highlight>
              </a:rPr>
              <a:t>。</a:t>
            </a:r>
            <a:endParaRPr sz="3000" dirty="0">
              <a:solidFill>
                <a:schemeClr val="dk1"/>
              </a:solidFill>
              <a:highlight>
                <a:srgbClr val="FFFF00"/>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データ伝送を行うためには、回線に光ファイバケーブルを使用しなければならない</a:t>
            </a:r>
            <a:r>
              <a:rPr lang="en-US" sz="3000" dirty="0">
                <a:solidFill>
                  <a:schemeClr val="dk1"/>
                </a:solidFill>
              </a:rPr>
              <a:t>。</a:t>
            </a:r>
            <a:endParaRPr sz="3000" dirty="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上り方向・下り方向とも回線速度が同じであり、双方向通信に最適である</a:t>
            </a:r>
            <a:r>
              <a:rPr lang="en-US" sz="3000" dirty="0">
                <a:solidFill>
                  <a:schemeClr val="dk1"/>
                </a:solidFill>
              </a:rPr>
              <a:t>。</a:t>
            </a:r>
            <a:endParaRPr sz="3000" dirty="0">
              <a:solidFill>
                <a:schemeClr val="dk1"/>
              </a:solidFill>
            </a:endParaRPr>
          </a:p>
          <a:p>
            <a:pPr marL="457200" lvl="0" indent="0" algn="l" rtl="0">
              <a:lnSpc>
                <a:spcPct val="115000"/>
              </a:lnSpc>
              <a:spcBef>
                <a:spcPts val="1700"/>
              </a:spcBef>
              <a:spcAft>
                <a:spcPts val="0"/>
              </a:spcAft>
              <a:buClr>
                <a:schemeClr val="dk1"/>
              </a:buClr>
              <a:buSzPts val="1100"/>
              <a:buFont typeface="Arial"/>
              <a:buNone/>
            </a:pPr>
            <a:r>
              <a:rPr lang="en-US" sz="3000" dirty="0">
                <a:solidFill>
                  <a:schemeClr val="dk1"/>
                </a:solidFill>
              </a:rPr>
              <a:t> </a:t>
            </a:r>
            <a:endParaRPr sz="3000" dirty="0">
              <a:solidFill>
                <a:schemeClr val="dk1"/>
              </a:solidFill>
            </a:endParaRPr>
          </a:p>
        </p:txBody>
      </p:sp>
      <p:sp>
        <p:nvSpPr>
          <p:cNvPr id="760" name="Google Shape;760;p114"/>
          <p:cNvSpPr txBox="1">
            <a:spLocks noGrp="1"/>
          </p:cNvSpPr>
          <p:nvPr>
            <p:ph type="body" idx="1"/>
          </p:nvPr>
        </p:nvSpPr>
        <p:spPr>
          <a:xfrm>
            <a:off x="647700" y="2133500"/>
            <a:ext cx="119895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000">
                <a:solidFill>
                  <a:srgbClr val="090909"/>
                </a:solidFill>
                <a:highlight>
                  <a:srgbClr val="FFFFFF"/>
                </a:highlight>
              </a:rPr>
              <a:t>CATV回線を用いたデータ通信の特徴に関する記述のうち、　　　　適切なものはどれか。</a:t>
            </a:r>
            <a:endParaRPr sz="3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問題4</a:t>
            </a:r>
            <a:endParaRPr sz="5800"/>
          </a:p>
        </p:txBody>
      </p:sp>
      <p:sp>
        <p:nvSpPr>
          <p:cNvPr id="766" name="Google Shape;766;p1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sp>
        <p:nvSpPr>
          <p:cNvPr id="767" name="Google Shape;767;p115"/>
          <p:cNvSpPr txBox="1">
            <a:spLocks noGrp="1"/>
          </p:cNvSpPr>
          <p:nvPr>
            <p:ph type="body" idx="1"/>
          </p:nvPr>
        </p:nvSpPr>
        <p:spPr>
          <a:xfrm>
            <a:off x="647700" y="2133500"/>
            <a:ext cx="11989500" cy="1368600"/>
          </a:xfrm>
          <a:prstGeom prst="rect">
            <a:avLst/>
          </a:prstGeom>
          <a:noFill/>
          <a:ln>
            <a:noFill/>
          </a:ln>
        </p:spPr>
        <p:txBody>
          <a:bodyPr spcFirstLastPara="1" wrap="square" lIns="50800" tIns="50800" rIns="50800" bIns="50800" anchor="t" anchorCtr="0">
            <a:noAutofit/>
          </a:bodyPr>
          <a:lstStyle/>
          <a:p>
            <a:pPr marL="139700" marR="101600" lvl="0" indent="0" algn="just" rtl="0">
              <a:lnSpc>
                <a:spcPct val="180000"/>
              </a:lnSpc>
              <a:spcBef>
                <a:spcPts val="0"/>
              </a:spcBef>
              <a:spcAft>
                <a:spcPts val="0"/>
              </a:spcAft>
              <a:buClr>
                <a:schemeClr val="dk1"/>
              </a:buClr>
              <a:buSzPts val="1100"/>
              <a:buFont typeface="Arial"/>
              <a:buNone/>
            </a:pPr>
            <a:r>
              <a:rPr lang="en-US" sz="3000">
                <a:solidFill>
                  <a:srgbClr val="090909"/>
                </a:solidFill>
                <a:highlight>
                  <a:srgbClr val="FFFFFF"/>
                </a:highlight>
              </a:rPr>
              <a:t>ATM交換方式に関する記述として、適切なものはどれか。</a:t>
            </a:r>
            <a:endParaRPr sz="3000">
              <a:solidFill>
                <a:srgbClr val="090909"/>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endParaRPr sz="3000">
              <a:solidFill>
                <a:schemeClr val="dk1"/>
              </a:solidFill>
            </a:endParaRPr>
          </a:p>
          <a:p>
            <a:pPr marL="0" lvl="0" indent="0" algn="l" rtl="0">
              <a:lnSpc>
                <a:spcPct val="150000"/>
              </a:lnSpc>
              <a:spcBef>
                <a:spcPts val="0"/>
              </a:spcBef>
              <a:spcAft>
                <a:spcPts val="0"/>
              </a:spcAft>
              <a:buClr>
                <a:srgbClr val="000000"/>
              </a:buClr>
              <a:buSzPts val="3200"/>
              <a:buFont typeface="Arial"/>
              <a:buNone/>
            </a:pPr>
            <a:endParaRPr sz="3000">
              <a:solidFill>
                <a:schemeClr val="dk1"/>
              </a:solidFill>
            </a:endParaRPr>
          </a:p>
        </p:txBody>
      </p:sp>
      <p:sp>
        <p:nvSpPr>
          <p:cNvPr id="768" name="Google Shape;768;p115"/>
          <p:cNvSpPr txBox="1">
            <a:spLocks noGrp="1"/>
          </p:cNvSpPr>
          <p:nvPr>
            <p:ph type="body" idx="1"/>
          </p:nvPr>
        </p:nvSpPr>
        <p:spPr>
          <a:xfrm>
            <a:off x="723900" y="2895500"/>
            <a:ext cx="11764800" cy="5495400"/>
          </a:xfrm>
          <a:prstGeom prst="rect">
            <a:avLst/>
          </a:prstGeom>
          <a:noFill/>
          <a:ln>
            <a:noFill/>
          </a:ln>
        </p:spPr>
        <p:txBody>
          <a:bodyPr spcFirstLastPara="1" wrap="square" lIns="50800" tIns="50800" rIns="50800" bIns="50800" anchor="t" anchorCtr="0">
            <a:noAutofit/>
          </a:bodyPr>
          <a:lstStyle/>
          <a:p>
            <a:pPr marL="457200" lvl="0" indent="-419100" algn="l" rtl="0">
              <a:lnSpc>
                <a:spcPct val="115000"/>
              </a:lnSpc>
              <a:spcBef>
                <a:spcPts val="1700"/>
              </a:spcBef>
              <a:spcAft>
                <a:spcPts val="0"/>
              </a:spcAft>
              <a:buClr>
                <a:schemeClr val="dk1"/>
              </a:buClr>
              <a:buSzPts val="3000"/>
              <a:buAutoNum type="arabicPeriod"/>
            </a:pPr>
            <a:r>
              <a:rPr lang="en-US" sz="3000" dirty="0" err="1">
                <a:solidFill>
                  <a:schemeClr val="dk1"/>
                </a:solidFill>
              </a:rPr>
              <a:t>情報を幾つかのブロックに分割し、各ブロックに制御情報を付加して送信する方式である</a:t>
            </a:r>
            <a:r>
              <a:rPr lang="en-US" sz="3000" dirty="0">
                <a:solidFill>
                  <a:schemeClr val="dk1"/>
                </a:solidFill>
              </a:rPr>
              <a:t>。</a:t>
            </a:r>
            <a:endParaRPr sz="3000" dirty="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通信のごとに発信側と着信側との間に設定される物理回線を占有してデータを送受信する方式である</a:t>
            </a:r>
            <a:r>
              <a:rPr lang="en-US" sz="3000" dirty="0">
                <a:solidFill>
                  <a:schemeClr val="dk1"/>
                </a:solidFill>
              </a:rPr>
              <a:t>。</a:t>
            </a:r>
            <a:endParaRPr sz="3000" dirty="0"/>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highlight>
                  <a:srgbClr val="FFFF00"/>
                </a:highlight>
              </a:rPr>
              <a:t>転送するデータをセルと呼ばれる単位</a:t>
            </a:r>
            <a:r>
              <a:rPr lang="en-US" sz="3000" dirty="0">
                <a:solidFill>
                  <a:schemeClr val="dk1"/>
                </a:solidFill>
                <a:highlight>
                  <a:srgbClr val="FFFF00"/>
                </a:highlight>
              </a:rPr>
              <a:t>(</a:t>
            </a:r>
            <a:r>
              <a:rPr lang="en-US" sz="3000" dirty="0" err="1">
                <a:solidFill>
                  <a:schemeClr val="dk1"/>
                </a:solidFill>
                <a:highlight>
                  <a:srgbClr val="FFFF00"/>
                </a:highlight>
              </a:rPr>
              <a:t>固定長</a:t>
            </a:r>
            <a:r>
              <a:rPr lang="en-US" sz="3000" dirty="0">
                <a:solidFill>
                  <a:schemeClr val="dk1"/>
                </a:solidFill>
                <a:highlight>
                  <a:srgbClr val="FFFF00"/>
                </a:highlight>
              </a:rPr>
              <a:t>)</a:t>
            </a:r>
            <a:r>
              <a:rPr lang="en-US" sz="3000" dirty="0" err="1">
                <a:solidFill>
                  <a:schemeClr val="dk1"/>
                </a:solidFill>
                <a:highlight>
                  <a:srgbClr val="FFFF00"/>
                </a:highlight>
              </a:rPr>
              <a:t>に区切り、それぞれにあて先を付け、高速に交換する方式である</a:t>
            </a:r>
            <a:r>
              <a:rPr lang="en-US" sz="3000" dirty="0">
                <a:solidFill>
                  <a:schemeClr val="dk1"/>
                </a:solidFill>
                <a:highlight>
                  <a:srgbClr val="FFFF00"/>
                </a:highlight>
              </a:rPr>
              <a:t>。</a:t>
            </a:r>
            <a:endParaRPr sz="3000" dirty="0">
              <a:solidFill>
                <a:schemeClr val="dk1"/>
              </a:solidFill>
              <a:highlight>
                <a:srgbClr val="FFFF00"/>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ネットワーク内の転送処理を簡単にした方式であり、誤り制御は網で行わず端末間で行う</a:t>
            </a:r>
            <a:r>
              <a:rPr lang="en-US" sz="3000" dirty="0">
                <a:solidFill>
                  <a:schemeClr val="dk1"/>
                </a:solidFill>
              </a:rPr>
              <a:t>。</a:t>
            </a:r>
            <a:endParaRPr sz="3000" dirty="0"/>
          </a:p>
          <a:p>
            <a:pPr marL="457200" lvl="0" indent="0" algn="l" rtl="0">
              <a:lnSpc>
                <a:spcPct val="115000"/>
              </a:lnSpc>
              <a:spcBef>
                <a:spcPts val="1700"/>
              </a:spcBef>
              <a:spcAft>
                <a:spcPts val="0"/>
              </a:spcAft>
              <a:buClr>
                <a:schemeClr val="dk1"/>
              </a:buClr>
              <a:buSzPts val="1100"/>
              <a:buFont typeface="Arial"/>
              <a:buNone/>
            </a:pPr>
            <a:r>
              <a:rPr lang="en-US" sz="3000" dirty="0">
                <a:solidFill>
                  <a:schemeClr val="dk1"/>
                </a:solidFill>
              </a:rPr>
              <a:t> </a:t>
            </a:r>
            <a:endParaRPr sz="3000"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復習</a:t>
            </a:r>
            <a:endParaRPr/>
          </a:p>
        </p:txBody>
      </p:sp>
      <p:sp>
        <p:nvSpPr>
          <p:cNvPr id="309" name="Google Shape;309;p53"/>
          <p:cNvSpPr txBox="1">
            <a:spLocks noGrp="1"/>
          </p:cNvSpPr>
          <p:nvPr>
            <p:ph type="body" idx="1"/>
          </p:nvPr>
        </p:nvSpPr>
        <p:spPr>
          <a:xfrm>
            <a:off x="838275" y="2086175"/>
            <a:ext cx="11099700" cy="7545600"/>
          </a:xfrm>
          <a:prstGeom prst="rect">
            <a:avLst/>
          </a:prstGeom>
          <a:noFill/>
          <a:ln>
            <a:noFill/>
          </a:ln>
        </p:spPr>
        <p:txBody>
          <a:bodyPr spcFirstLastPara="1" wrap="square" lIns="50800" tIns="50800" rIns="50800" bIns="50800" anchor="t" anchorCtr="0">
            <a:noAutofit/>
          </a:bodyPr>
          <a:lstStyle/>
          <a:p>
            <a:pPr marL="457200" lvl="0" indent="-419100" algn="l" rtl="0">
              <a:lnSpc>
                <a:spcPct val="115000"/>
              </a:lnSpc>
              <a:spcBef>
                <a:spcPts val="0"/>
              </a:spcBef>
              <a:spcAft>
                <a:spcPts val="0"/>
              </a:spcAft>
              <a:buSzPts val="3000"/>
              <a:buAutoNum type="arabicPeriod"/>
            </a:pPr>
            <a:r>
              <a:rPr lang="en-US" sz="3000"/>
              <a:t>なぜネットワーク機器が必要ですか。</a:t>
            </a:r>
            <a:endParaRPr sz="3000"/>
          </a:p>
          <a:p>
            <a:pPr marL="457200" lvl="0" indent="-419100" algn="l" rtl="0">
              <a:lnSpc>
                <a:spcPct val="115000"/>
              </a:lnSpc>
              <a:spcBef>
                <a:spcPts val="0"/>
              </a:spcBef>
              <a:spcAft>
                <a:spcPts val="0"/>
              </a:spcAft>
              <a:buSzPts val="3000"/>
              <a:buAutoNum type="arabicPeriod"/>
            </a:pPr>
            <a:r>
              <a:rPr lang="en-US" sz="3000"/>
              <a:t>リピータはどんなネットワーク機器ですか。</a:t>
            </a:r>
            <a:endParaRPr sz="3000"/>
          </a:p>
          <a:p>
            <a:pPr marL="457200" lvl="0" indent="-419100" algn="l" rtl="0">
              <a:lnSpc>
                <a:spcPct val="115000"/>
              </a:lnSpc>
              <a:spcBef>
                <a:spcPts val="0"/>
              </a:spcBef>
              <a:spcAft>
                <a:spcPts val="0"/>
              </a:spcAft>
              <a:buSzPts val="3000"/>
              <a:buAutoNum type="arabicPeriod"/>
            </a:pPr>
            <a:r>
              <a:rPr lang="en-US" sz="3000"/>
              <a:t>ブリッジとはどんなネットワーク機器ですか。</a:t>
            </a:r>
            <a:endParaRPr sz="3000"/>
          </a:p>
          <a:p>
            <a:pPr marL="457200" lvl="0" indent="-419100" algn="l" rtl="0">
              <a:lnSpc>
                <a:spcPct val="115000"/>
              </a:lnSpc>
              <a:spcBef>
                <a:spcPts val="0"/>
              </a:spcBef>
              <a:spcAft>
                <a:spcPts val="0"/>
              </a:spcAft>
              <a:buSzPts val="3000"/>
              <a:buAutoNum type="arabicPeriod"/>
            </a:pPr>
            <a:r>
              <a:rPr lang="en-US" sz="3000"/>
              <a:t>MACアドレスとは何ですか。</a:t>
            </a:r>
            <a:endParaRPr sz="3000"/>
          </a:p>
          <a:p>
            <a:pPr marL="457200" lvl="0" indent="-419100" algn="l" rtl="0">
              <a:lnSpc>
                <a:spcPct val="115000"/>
              </a:lnSpc>
              <a:spcBef>
                <a:spcPts val="0"/>
              </a:spcBef>
              <a:spcAft>
                <a:spcPts val="0"/>
              </a:spcAft>
              <a:buSzPts val="3000"/>
              <a:buAutoNum type="arabicPeriod"/>
            </a:pPr>
            <a:r>
              <a:rPr lang="en-US" sz="3000"/>
              <a:t>ルータは</a:t>
            </a:r>
            <a:r>
              <a:rPr lang="en-US" sz="3000">
                <a:solidFill>
                  <a:schemeClr val="dk1"/>
                </a:solidFill>
              </a:rPr>
              <a:t>どんなネットワーク機器ですか。</a:t>
            </a:r>
            <a:endParaRPr sz="3000">
              <a:solidFill>
                <a:schemeClr val="dk1"/>
              </a:solidFill>
            </a:endParaRPr>
          </a:p>
          <a:p>
            <a:pPr marL="457200" lvl="0" indent="-419100" algn="l" rtl="0">
              <a:lnSpc>
                <a:spcPct val="115000"/>
              </a:lnSpc>
              <a:spcBef>
                <a:spcPts val="0"/>
              </a:spcBef>
              <a:spcAft>
                <a:spcPts val="0"/>
              </a:spcAft>
              <a:buSzPts val="3000"/>
              <a:buAutoNum type="arabicPeriod"/>
            </a:pPr>
            <a:r>
              <a:rPr lang="en-US" sz="3000"/>
              <a:t>ゲットウェイは</a:t>
            </a:r>
            <a:r>
              <a:rPr lang="en-US" sz="3000">
                <a:solidFill>
                  <a:schemeClr val="dk1"/>
                </a:solidFill>
              </a:rPr>
              <a:t>どんなネットワーク機器ですか。</a:t>
            </a:r>
            <a:endParaRPr sz="300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a:solidFill>
                  <a:schemeClr val="dk1"/>
                </a:solidFill>
              </a:rPr>
              <a:t>ARPとRARPの違いは何ですか。</a:t>
            </a:r>
            <a:endParaRPr sz="3000">
              <a:solidFill>
                <a:schemeClr val="dk1"/>
              </a:solidFill>
            </a:endParaRPr>
          </a:p>
          <a:p>
            <a:pPr marL="0" lvl="0" indent="0" algn="l" rtl="0">
              <a:lnSpc>
                <a:spcPct val="150000"/>
              </a:lnSpc>
              <a:spcBef>
                <a:spcPts val="2400"/>
              </a:spcBef>
              <a:spcAft>
                <a:spcPts val="0"/>
              </a:spcAft>
              <a:buNone/>
            </a:pPr>
            <a:endParaRPr sz="3000"/>
          </a:p>
        </p:txBody>
      </p:sp>
      <p:sp>
        <p:nvSpPr>
          <p:cNvPr id="310" name="Google Shape;310;p5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6"/>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74" name="Google Shape;774;p116"/>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780" name="Google Shape;780;p1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781" name="Google Shape;781;p117"/>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以下について調べて来てください</a:t>
            </a:r>
            <a:endParaRPr/>
          </a:p>
          <a:p>
            <a:pPr marL="457200" lvl="0" indent="0" algn="l" rtl="0">
              <a:lnSpc>
                <a:spcPct val="115000"/>
              </a:lnSpc>
              <a:spcBef>
                <a:spcPts val="0"/>
              </a:spcBef>
              <a:spcAft>
                <a:spcPts val="0"/>
              </a:spcAft>
              <a:buClr>
                <a:schemeClr val="dk1"/>
              </a:buClr>
              <a:buSzPts val="1100"/>
              <a:buFont typeface="Arial"/>
              <a:buNone/>
            </a:pPr>
            <a:r>
              <a:rPr lang="en-US">
                <a:solidFill>
                  <a:schemeClr val="dk1"/>
                </a:solidFill>
              </a:rPr>
              <a:t> Cách tính tốc độ truyền dữ liệu</a:t>
            </a:r>
            <a:endParaRPr>
              <a:solidFill>
                <a:schemeClr val="dk1"/>
              </a:solidFill>
            </a:endParaRPr>
          </a:p>
        </p:txBody>
      </p:sp>
      <p:sp>
        <p:nvSpPr>
          <p:cNvPr id="782" name="Google Shape;782;p117"/>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12回目の授業では</a:t>
            </a:r>
            <a:r>
              <a:rPr lang="en-US">
                <a:solidFill>
                  <a:schemeClr val="accent5"/>
                </a:solidFill>
              </a:rPr>
              <a:t>ネットワーク伝送速度</a:t>
            </a:r>
            <a:r>
              <a:rPr lang="en-US"/>
              <a:t>について勉強します</a:t>
            </a:r>
            <a:endParaRPr sz="3600"/>
          </a:p>
        </p:txBody>
      </p:sp>
      <p:sp>
        <p:nvSpPr>
          <p:cNvPr id="783" name="Google Shape;783;p117"/>
          <p:cNvSpPr txBox="1"/>
          <p:nvPr/>
        </p:nvSpPr>
        <p:spPr>
          <a:xfrm>
            <a:off x="647700" y="6261650"/>
            <a:ext cx="11615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2. 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a:t>   </a:t>
            </a:r>
            <a:r>
              <a:rPr lang="en-US" sz="3200" u="sng">
                <a:solidFill>
                  <a:schemeClr val="hlink"/>
                </a:solidFill>
                <a:hlinkClick r:id="rId3"/>
              </a:rPr>
              <a:t> 12_新しい言葉</a:t>
            </a:r>
            <a:endParaRPr sz="3200">
              <a:solidFill>
                <a:schemeClr val="accent5"/>
              </a:solidFill>
            </a:endParaRPr>
          </a:p>
          <a:p>
            <a:pPr marL="0" lvl="0" indent="0" algn="l" rtl="0">
              <a:lnSpc>
                <a:spcPct val="150000"/>
              </a:lnSpc>
              <a:spcBef>
                <a:spcPts val="0"/>
              </a:spcBef>
              <a:spcAft>
                <a:spcPts val="0"/>
              </a:spcAft>
              <a:buClr>
                <a:schemeClr val="dk1"/>
              </a:buClr>
              <a:buSzPts val="1100"/>
              <a:buFont typeface="Arial"/>
              <a:buNone/>
            </a:pPr>
            <a:r>
              <a:rPr lang="en-US" sz="3200"/>
              <a:t>   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8"/>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789" name="Google Shape;789;p118"/>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カタカナ語と</a:t>
            </a:r>
            <a:endParaRPr/>
          </a:p>
          <a:p>
            <a:pPr marL="0" lvl="0" indent="0" algn="ctr" rtl="0">
              <a:lnSpc>
                <a:spcPct val="100000"/>
              </a:lnSpc>
              <a:spcBef>
                <a:spcPts val="0"/>
              </a:spcBef>
              <a:spcAft>
                <a:spcPts val="0"/>
              </a:spcAft>
              <a:buClr>
                <a:srgbClr val="C63024"/>
              </a:buClr>
              <a:buSzPts val="6400"/>
              <a:buFont typeface="Arial"/>
              <a:buNone/>
            </a:pPr>
            <a:r>
              <a:rPr lang="en-US"/>
              <a:t>アルファベット語</a:t>
            </a:r>
            <a:endParaRPr/>
          </a:p>
        </p:txBody>
      </p:sp>
      <p:sp>
        <p:nvSpPr>
          <p:cNvPr id="316" name="Google Shape;316;p5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graphicFrame>
        <p:nvGraphicFramePr>
          <p:cNvPr id="322" name="Google Shape;322;p55"/>
          <p:cNvGraphicFramePr/>
          <p:nvPr>
            <p:extLst>
              <p:ext uri="{D42A27DB-BD31-4B8C-83A1-F6EECF244321}">
                <p14:modId xmlns:p14="http://schemas.microsoft.com/office/powerpoint/2010/main" val="1305041547"/>
              </p:ext>
            </p:extLst>
          </p:nvPr>
        </p:nvGraphicFramePr>
        <p:xfrm>
          <a:off x="308311" y="2192153"/>
          <a:ext cx="11884100" cy="6734384"/>
        </p:xfrm>
        <a:graphic>
          <a:graphicData uri="http://schemas.openxmlformats.org/drawingml/2006/table">
            <a:tbl>
              <a:tblPr bandRow="1">
                <a:noFill/>
                <a:tableStyleId>{2C4CC69C-96F1-438E-B4B7-56C6459B943A}</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Splitter</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スプリッタ</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Modem</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モデム</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Packet</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パケット</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Security</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セキュリティ</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Data</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データ</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Cell</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セル</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4000">
                <a:tc>
                  <a:txBody>
                    <a:bodyPr/>
                    <a:lstStyle/>
                    <a:p>
                      <a:pPr marL="0" lvl="0" indent="0" algn="l" rtl="0">
                        <a:spcBef>
                          <a:spcPts val="0"/>
                        </a:spcBef>
                        <a:spcAft>
                          <a:spcPts val="0"/>
                        </a:spcAft>
                        <a:buNone/>
                      </a:pPr>
                      <a:r>
                        <a:rPr lang="en-US" sz="3000"/>
                        <a:t>Analog</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アナログ</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4000">
                <a:tc>
                  <a:txBody>
                    <a:bodyPr/>
                    <a:lstStyle/>
                    <a:p>
                      <a:pPr marL="0" lvl="0" indent="0" algn="l" rtl="0">
                        <a:spcBef>
                          <a:spcPts val="0"/>
                        </a:spcBef>
                        <a:spcAft>
                          <a:spcPts val="0"/>
                        </a:spcAft>
                        <a:buNone/>
                      </a:pPr>
                      <a:r>
                        <a:rPr lang="en-US" sz="3000"/>
                        <a:t>Digital</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デジタル</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23" name="Google Shape;323;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1296</Words>
  <Application>Microsoft Office PowerPoint</Application>
  <PresentationFormat>Tùy chỉnh</PresentationFormat>
  <Paragraphs>709</Paragraphs>
  <Slides>72</Slides>
  <Notes>72</Notes>
  <HiddenSlides>0</HiddenSlides>
  <MMClips>0</MMClips>
  <ScaleCrop>false</ScaleCrop>
  <HeadingPairs>
    <vt:vector size="6" baseType="variant">
      <vt:variant>
        <vt:lpstr>Phông được Dùng</vt:lpstr>
      </vt:variant>
      <vt:variant>
        <vt:i4>5</vt:i4>
      </vt:variant>
      <vt:variant>
        <vt:lpstr>Chủ đề</vt:lpstr>
      </vt:variant>
      <vt:variant>
        <vt:i4>3</vt:i4>
      </vt:variant>
      <vt:variant>
        <vt:lpstr>Tiêu đề Bản chiếu</vt:lpstr>
      </vt:variant>
      <vt:variant>
        <vt:i4>72</vt:i4>
      </vt:variant>
    </vt:vector>
  </HeadingPairs>
  <TitlesOfParts>
    <vt:vector size="80" baseType="lpstr">
      <vt:lpstr>M PLUS 1p</vt:lpstr>
      <vt:lpstr>Helvetica Neue</vt:lpstr>
      <vt:lpstr>Palatino</vt:lpstr>
      <vt:lpstr>Arial</vt:lpstr>
      <vt:lpstr>Avenir</vt:lpstr>
      <vt:lpstr>White</vt:lpstr>
      <vt:lpstr>White</vt:lpstr>
      <vt:lpstr>White</vt:lpstr>
      <vt:lpstr>IT日本語1</vt:lpstr>
      <vt:lpstr>ノート作成</vt:lpstr>
      <vt:lpstr>ノート作成</vt:lpstr>
      <vt:lpstr>目的と目標</vt:lpstr>
      <vt:lpstr>目次</vt:lpstr>
      <vt:lpstr>復習</vt:lpstr>
      <vt:lpstr>復習</vt:lpstr>
      <vt:lpstr>カタカナ語と アルファベット語</vt:lpstr>
      <vt:lpstr>カタカナ語</vt:lpstr>
      <vt:lpstr>カタカナ語</vt:lpstr>
      <vt:lpstr>アルファベット語</vt:lpstr>
      <vt:lpstr>WANは広域ネットワーク</vt:lpstr>
      <vt:lpstr>WANは広域ネットワーク</vt:lpstr>
      <vt:lpstr>新しい言葉を覚えましょう</vt:lpstr>
      <vt:lpstr>新しい言葉を読みましょう</vt:lpstr>
      <vt:lpstr>新しい言葉の意味を覚えましょう</vt:lpstr>
      <vt:lpstr>新しい言葉の作文</vt:lpstr>
      <vt:lpstr>新しい言葉の作文</vt:lpstr>
      <vt:lpstr>文章の理解</vt:lpstr>
      <vt:lpstr>WANは広域ネットワーク</vt:lpstr>
      <vt:lpstr>WANの形態</vt:lpstr>
      <vt:lpstr>WANの形態</vt:lpstr>
      <vt:lpstr>新しい言葉を覚えましょう</vt:lpstr>
      <vt:lpstr>新しい言葉を読みましょう</vt:lpstr>
      <vt:lpstr>新しい言葉の意味を覚えましょう</vt:lpstr>
      <vt:lpstr>文章の理解</vt:lpstr>
      <vt:lpstr>専用線方式</vt:lpstr>
      <vt:lpstr>新しい言葉を覚えましょう</vt:lpstr>
      <vt:lpstr>新しい言葉を読みましょう</vt:lpstr>
      <vt:lpstr>新しい言葉の意味を覚えましょう</vt:lpstr>
      <vt:lpstr>文章の理解</vt:lpstr>
      <vt:lpstr>専用線方式</vt:lpstr>
      <vt:lpstr>回線交換方式</vt:lpstr>
      <vt:lpstr>新しい言葉を覚えましょう</vt:lpstr>
      <vt:lpstr>新しい言葉を読みましょう</vt:lpstr>
      <vt:lpstr>新しい言葉の意味を覚えましょう</vt:lpstr>
      <vt:lpstr>文章の理解</vt:lpstr>
      <vt:lpstr>パケット交換方式</vt:lpstr>
      <vt:lpstr>新しい言葉を覚えましょう</vt:lpstr>
      <vt:lpstr>新しい言葉を読みましょう</vt:lpstr>
      <vt:lpstr>新しい言葉の意味を覚えましょう</vt:lpstr>
      <vt:lpstr>文章の理解</vt:lpstr>
      <vt:lpstr>ATM交換方式</vt:lpstr>
      <vt:lpstr>新しい言葉を覚えましょう</vt:lpstr>
      <vt:lpstr>新しい言葉を読みましょう</vt:lpstr>
      <vt:lpstr>新しい言葉の意味を覚えましょう</vt:lpstr>
      <vt:lpstr>文章の理解</vt:lpstr>
      <vt:lpstr>WANサービスの種類</vt:lpstr>
      <vt:lpstr>WANサービスの種類</vt:lpstr>
      <vt:lpstr>新しい言葉を覚えましょう</vt:lpstr>
      <vt:lpstr>新しい言葉を読みましょう</vt:lpstr>
      <vt:lpstr>新しい言葉の意味を覚えましょう</vt:lpstr>
      <vt:lpstr>文章の理解</vt:lpstr>
      <vt:lpstr>ADSL</vt:lpstr>
      <vt:lpstr>新しい言葉を覚えましょう</vt:lpstr>
      <vt:lpstr>新しい言葉を読みましょう</vt:lpstr>
      <vt:lpstr>新しい言葉を読みましょう</vt:lpstr>
      <vt:lpstr>文章の理解</vt:lpstr>
      <vt:lpstr>CATVとFTTH</vt:lpstr>
      <vt:lpstr>新しい言葉を覚えましょう</vt:lpstr>
      <vt:lpstr>新しい言葉を読みましょう</vt:lpstr>
      <vt:lpstr>文章の理解</vt:lpstr>
      <vt:lpstr>CATV</vt:lpstr>
      <vt:lpstr>FTTH</vt:lpstr>
      <vt:lpstr> 練習問題</vt:lpstr>
      <vt:lpstr>問題1</vt:lpstr>
      <vt:lpstr>問題2</vt:lpstr>
      <vt:lpstr>問題3</vt:lpstr>
      <vt:lpstr>問題4</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2022-02-14T00:37:26Z</dcterms:modified>
</cp:coreProperties>
</file>